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84" r:id="rId1"/>
  </p:sldMasterIdLst>
  <p:notesMasterIdLst>
    <p:notesMasterId r:id="rId23"/>
  </p:notesMasterIdLst>
  <p:handoutMasterIdLst>
    <p:handoutMasterId r:id="rId24"/>
  </p:handoutMasterIdLst>
  <p:sldIdLst>
    <p:sldId id="256" r:id="rId2"/>
    <p:sldId id="258" r:id="rId3"/>
    <p:sldId id="257" r:id="rId4"/>
    <p:sldId id="279" r:id="rId5"/>
    <p:sldId id="259" r:id="rId6"/>
    <p:sldId id="260" r:id="rId7"/>
    <p:sldId id="261" r:id="rId8"/>
    <p:sldId id="262" r:id="rId9"/>
    <p:sldId id="267" r:id="rId10"/>
    <p:sldId id="269" r:id="rId11"/>
    <p:sldId id="268" r:id="rId12"/>
    <p:sldId id="266" r:id="rId13"/>
    <p:sldId id="270" r:id="rId14"/>
    <p:sldId id="271" r:id="rId15"/>
    <p:sldId id="273" r:id="rId16"/>
    <p:sldId id="272" r:id="rId17"/>
    <p:sldId id="274" r:id="rId18"/>
    <p:sldId id="275" r:id="rId19"/>
    <p:sldId id="276" r:id="rId20"/>
    <p:sldId id="277" r:id="rId21"/>
    <p:sldId id="278" r:id="rId22"/>
  </p:sldIdLst>
  <p:sldSz cx="18288000" cy="10287000"/>
  <p:notesSz cx="6858000" cy="9144000"/>
  <p:embeddedFontLst>
    <p:embeddedFont>
      <p:font typeface="Archivo Black" panose="020B0604020202020204" charset="0"/>
      <p:regular r:id="rId25"/>
    </p:embeddedFont>
    <p:embeddedFont>
      <p:font typeface="Arial Black" panose="020B0A04020102020204" pitchFamily="34" charset="0"/>
      <p:bold r:id="rId26"/>
    </p:embeddedFont>
    <p:embeddedFont>
      <p:font typeface="Arial Rounded MT Bold" panose="020F0704030504030204" pitchFamily="34" charset="0"/>
      <p:regular r:id="rId27"/>
    </p:embeddedFont>
    <p:embeddedFont>
      <p:font typeface="Century" panose="02040604050505020304" pitchFamily="18" charset="0"/>
      <p:regular r:id="rId28"/>
    </p:embeddedFont>
    <p:embeddedFont>
      <p:font typeface="Kollektif Bold" panose="020B0604020202020204" charset="0"/>
      <p:regular r:id="rId29"/>
    </p:embeddedFont>
    <p:embeddedFont>
      <p:font typeface="Wedges" panose="020B0604020202020204" charset="0"/>
      <p:regular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05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333" autoAdjust="0"/>
  </p:normalViewPr>
  <p:slideViewPr>
    <p:cSldViewPr>
      <p:cViewPr varScale="1">
        <p:scale>
          <a:sx n="44" d="100"/>
          <a:sy n="44" d="100"/>
        </p:scale>
        <p:origin x="68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90918AA-7E1D-D48F-AD27-69181EF64A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452D80A-ACAD-B7CE-A808-AE05B7E9938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F235ED-54AB-40BA-8357-EFD1803881E6}" type="datetimeFigureOut">
              <a:rPr lang="en-IN" smtClean="0"/>
              <a:t>01-02-2024</a:t>
            </a:fld>
            <a:endParaRPr lang="en-IN"/>
          </a:p>
        </p:txBody>
      </p:sp>
      <p:sp>
        <p:nvSpPr>
          <p:cNvPr id="4" name="Footer Placeholder 3">
            <a:extLst>
              <a:ext uri="{FF2B5EF4-FFF2-40B4-BE49-F238E27FC236}">
                <a16:creationId xmlns:a16="http://schemas.microsoft.com/office/drawing/2014/main" id="{3FDCC841-C045-4315-748E-A28DC067C85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7A31934-E791-E350-E255-71719A3E10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714FAC-332E-458B-94F8-219D98B88C6C}" type="slidenum">
              <a:rPr lang="en-IN" smtClean="0"/>
              <a:t>‹#›</a:t>
            </a:fld>
            <a:endParaRPr lang="en-IN"/>
          </a:p>
        </p:txBody>
      </p:sp>
    </p:spTree>
    <p:extLst>
      <p:ext uri="{BB962C8B-B14F-4D97-AF65-F5344CB8AC3E}">
        <p14:creationId xmlns:p14="http://schemas.microsoft.com/office/powerpoint/2010/main" val="103038362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A01A59-1E0C-43F3-BD7C-E16CEF98908B}" type="datetimeFigureOut">
              <a:rPr lang="en-IN" smtClean="0"/>
              <a:t>01-02-2024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C84423-1056-4743-AE73-B5A7E7C137B2}" type="slidenum">
              <a:rPr lang="en-IN" smtClean="0"/>
              <a:t>‹#›</a:t>
            </a:fld>
            <a:endParaRPr lang="en-IN"/>
          </a:p>
        </p:txBody>
      </p:sp>
    </p:spTree>
    <p:extLst>
      <p:ext uri="{BB962C8B-B14F-4D97-AF65-F5344CB8AC3E}">
        <p14:creationId xmlns:p14="http://schemas.microsoft.com/office/powerpoint/2010/main" val="108274205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 y="9601200"/>
            <a:ext cx="18288000"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 y="9501474"/>
            <a:ext cx="18288000" cy="99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645920" y="1138428"/>
            <a:ext cx="15087600" cy="5349240"/>
          </a:xfrm>
        </p:spPr>
        <p:txBody>
          <a:bodyPr anchor="b">
            <a:normAutofit/>
          </a:bodyPr>
          <a:lstStyle>
            <a:lvl1pPr algn="l">
              <a:lnSpc>
                <a:spcPct val="85000"/>
              </a:lnSpc>
              <a:defRPr sz="12000" spc="-75"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650077" y="6683432"/>
            <a:ext cx="15087600" cy="1714500"/>
          </a:xfrm>
        </p:spPr>
        <p:txBody>
          <a:bodyPr lIns="91440" rIns="91440">
            <a:normAutofit/>
          </a:bodyPr>
          <a:lstStyle>
            <a:lvl1pPr marL="0" indent="0" algn="l">
              <a:buNone/>
              <a:defRPr sz="3600" cap="all" spc="300" baseline="0">
                <a:solidFill>
                  <a:schemeClr val="tx2"/>
                </a:solidFill>
                <a:latin typeface="+mj-lt"/>
              </a:defRPr>
            </a:lvl1pPr>
            <a:lvl2pPr marL="685800" indent="0" algn="ctr">
              <a:buNone/>
              <a:defRPr sz="3600"/>
            </a:lvl2pPr>
            <a:lvl3pPr marL="1371600" indent="0" algn="ctr">
              <a:buNone/>
              <a:defRPr sz="3600"/>
            </a:lvl3pPr>
            <a:lvl4pPr marL="2057400" indent="0" algn="ctr">
              <a:buNone/>
              <a:defRPr sz="3000"/>
            </a:lvl4pPr>
            <a:lvl5pPr marL="2743200" indent="0" algn="ctr">
              <a:buNone/>
              <a:defRPr sz="3000"/>
            </a:lvl5pPr>
            <a:lvl6pPr marL="3429000" indent="0" algn="ctr">
              <a:buNone/>
              <a:defRPr sz="3000"/>
            </a:lvl6pPr>
            <a:lvl7pPr marL="4114800" indent="0" algn="ctr">
              <a:buNone/>
              <a:defRPr sz="3000"/>
            </a:lvl7pPr>
            <a:lvl8pPr marL="4800600" indent="0" algn="ctr">
              <a:buNone/>
              <a:defRPr sz="3000"/>
            </a:lvl8pPr>
            <a:lvl9pPr marL="5486400" indent="0" algn="ctr">
              <a:buNone/>
              <a:defRPr sz="3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395B6A-9BCF-4904-88EC-7E26ABAE8F4E}"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5978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43715-8420-45B6-B74A-A0DB6C2152A8}"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5644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3087350" y="618453"/>
            <a:ext cx="3943350" cy="86398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618453"/>
            <a:ext cx="11601450" cy="863984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EDA3EF-DC2A-4953-A3FE-B61EC432E4D8}"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82498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86BD4C-75E7-4C3E-8B46-6AFAF59E7C32}"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37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0" y="1138428"/>
            <a:ext cx="15087600" cy="5349240"/>
          </a:xfrm>
        </p:spPr>
        <p:txBody>
          <a:bodyPr anchor="b" anchorCtr="0">
            <a:normAutofit/>
          </a:bodyPr>
          <a:lstStyle>
            <a:lvl1pPr>
              <a:lnSpc>
                <a:spcPct val="85000"/>
              </a:lnSpc>
              <a:defRPr sz="12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45920" y="6679692"/>
            <a:ext cx="15087600" cy="1714500"/>
          </a:xfrm>
        </p:spPr>
        <p:txBody>
          <a:bodyPr lIns="91440" rIns="91440" anchor="t" anchorCtr="0">
            <a:normAutofit/>
          </a:bodyPr>
          <a:lstStyle>
            <a:lvl1pPr marL="0" indent="0">
              <a:buNone/>
              <a:defRPr sz="3600" cap="all" spc="300" baseline="0">
                <a:solidFill>
                  <a:schemeClr val="tx2"/>
                </a:solidFill>
                <a:latin typeface="+mj-lt"/>
              </a:defRPr>
            </a:lvl1pPr>
            <a:lvl2pPr marL="685800" indent="0">
              <a:buNone/>
              <a:defRPr sz="2700">
                <a:solidFill>
                  <a:schemeClr val="tx1">
                    <a:tint val="75000"/>
                  </a:schemeClr>
                </a:solidFill>
              </a:defRPr>
            </a:lvl2pPr>
            <a:lvl3pPr marL="1371600" indent="0">
              <a:buNone/>
              <a:defRPr sz="2400">
                <a:solidFill>
                  <a:schemeClr val="tx1">
                    <a:tint val="75000"/>
                  </a:schemeClr>
                </a:solidFill>
              </a:defRPr>
            </a:lvl3pPr>
            <a:lvl4pPr marL="2057400" indent="0">
              <a:buNone/>
              <a:defRPr sz="2100">
                <a:solidFill>
                  <a:schemeClr val="tx1">
                    <a:tint val="75000"/>
                  </a:schemeClr>
                </a:solidFill>
              </a:defRPr>
            </a:lvl4pPr>
            <a:lvl5pPr marL="2743200" indent="0">
              <a:buNone/>
              <a:defRPr sz="2100">
                <a:solidFill>
                  <a:schemeClr val="tx1">
                    <a:tint val="75000"/>
                  </a:schemeClr>
                </a:solidFill>
              </a:defRPr>
            </a:lvl5pPr>
            <a:lvl6pPr marL="3429000" indent="0">
              <a:buNone/>
              <a:defRPr sz="2100">
                <a:solidFill>
                  <a:schemeClr val="tx1">
                    <a:tint val="75000"/>
                  </a:schemeClr>
                </a:solidFill>
              </a:defRPr>
            </a:lvl6pPr>
            <a:lvl7pPr marL="4114800" indent="0">
              <a:buNone/>
              <a:defRPr sz="2100">
                <a:solidFill>
                  <a:schemeClr val="tx1">
                    <a:tint val="75000"/>
                  </a:schemeClr>
                </a:solidFill>
              </a:defRPr>
            </a:lvl7pPr>
            <a:lvl8pPr marL="4800600" indent="0">
              <a:buNone/>
              <a:defRPr sz="2100">
                <a:solidFill>
                  <a:schemeClr val="tx1">
                    <a:tint val="75000"/>
                  </a:schemeClr>
                </a:solidFill>
              </a:defRPr>
            </a:lvl8pPr>
            <a:lvl9pPr marL="5486400" indent="0">
              <a:buNone/>
              <a:defRPr sz="2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5F413A-7AB8-4C9E-A364-A158DAEFD97E}" type="datetime1">
              <a:rPr lang="en-US" smtClean="0"/>
              <a:t>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1811487" y="6515100"/>
            <a:ext cx="148132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7392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45920" y="2768602"/>
            <a:ext cx="7406640" cy="60350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326880" y="2768603"/>
            <a:ext cx="7406640" cy="60350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532C0E-1C16-4704-9654-7E3FDEE19601}" type="datetime1">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706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645920" y="429905"/>
            <a:ext cx="15087600" cy="21761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4592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645920" y="3873503"/>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326880" y="2769078"/>
            <a:ext cx="7406640" cy="1104423"/>
          </a:xfrm>
        </p:spPr>
        <p:txBody>
          <a:bodyPr lIns="91440" rIns="91440" anchor="ctr">
            <a:normAutofit/>
          </a:bodyPr>
          <a:lstStyle>
            <a:lvl1pPr marL="0" indent="0">
              <a:buNone/>
              <a:defRPr sz="3000" b="0" cap="all" baseline="0">
                <a:solidFill>
                  <a:schemeClr val="tx2"/>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326880" y="3873501"/>
            <a:ext cx="7406640" cy="4930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9B217D-EB4F-426F-AB44-C1CA0C25DFB6}" type="datetime1">
              <a:rPr lang="en-US" smtClean="0"/>
              <a:t>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3213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97B1D8-DF33-48FB-8AE4-91087081C03A}" type="datetime1">
              <a:rPr lang="en-US" smtClean="0"/>
              <a:t>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13466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502D4CF-BE46-4C3C-B0ED-A94365E302C4}" type="datetime1">
              <a:rPr lang="en-US" smtClean="0"/>
              <a:t>2/1/2024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7723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5" y="0"/>
            <a:ext cx="6076187"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060107" y="0"/>
            <a:ext cx="96012"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891538"/>
            <a:ext cx="4800600" cy="3429000"/>
          </a:xfrm>
        </p:spPr>
        <p:txBody>
          <a:bodyPr anchor="b">
            <a:normAutofit/>
          </a:bodyPr>
          <a:lstStyle>
            <a:lvl1pPr>
              <a:defRPr sz="5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200900" y="1097280"/>
            <a:ext cx="9738360" cy="788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4389120"/>
            <a:ext cx="4800600" cy="5068686"/>
          </a:xfrm>
        </p:spPr>
        <p:txBody>
          <a:bodyPr lIns="91440" rIns="91440">
            <a:normAutofit/>
          </a:bodyPr>
          <a:lstStyle>
            <a:lvl1pPr marL="0" indent="0">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a:xfrm>
            <a:off x="698268" y="9689678"/>
            <a:ext cx="3927765" cy="547688"/>
          </a:xfrm>
        </p:spPr>
        <p:txBody>
          <a:bodyPr/>
          <a:lstStyle>
            <a:lvl1pPr algn="l">
              <a:defRPr/>
            </a:lvl1pPr>
          </a:lstStyle>
          <a:p>
            <a:fld id="{CD6E0FCB-072D-46FC-98E6-EBDE6989DD83}" type="datetime1">
              <a:rPr lang="en-US" smtClean="0"/>
              <a:t>2/1/2024</a:t>
            </a:fld>
            <a:endParaRPr lang="en-US"/>
          </a:p>
        </p:txBody>
      </p:sp>
      <p:sp>
        <p:nvSpPr>
          <p:cNvPr id="6" name="Footer Placeholder 5"/>
          <p:cNvSpPr>
            <a:spLocks noGrp="1"/>
          </p:cNvSpPr>
          <p:nvPr>
            <p:ph type="ftr" sz="quarter" idx="11"/>
          </p:nvPr>
        </p:nvSpPr>
        <p:spPr>
          <a:xfrm>
            <a:off x="7200900" y="9689678"/>
            <a:ext cx="6972300" cy="547688"/>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1091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7429500"/>
            <a:ext cx="18283238" cy="285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737261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45921" y="7612380"/>
            <a:ext cx="15170468" cy="1234440"/>
          </a:xfrm>
        </p:spPr>
        <p:txBody>
          <a:bodyPr tIns="0" bIns="0" anchor="b">
            <a:noAutofit/>
          </a:bodyPr>
          <a:lstStyle>
            <a:lvl1pPr>
              <a:defRPr sz="54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3" y="0"/>
            <a:ext cx="18287978" cy="7372614"/>
          </a:xfrm>
          <a:solidFill>
            <a:schemeClr val="bg2">
              <a:lumMod val="90000"/>
            </a:schemeClr>
          </a:solidFill>
        </p:spPr>
        <p:txBody>
          <a:bodyPr lIns="457200" tIns="457200"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645920" y="8860536"/>
            <a:ext cx="15169896" cy="891540"/>
          </a:xfrm>
        </p:spPr>
        <p:txBody>
          <a:bodyPr lIns="91440" tIns="0" rIns="91440" bIns="0">
            <a:normAutofit/>
          </a:bodyPr>
          <a:lstStyle>
            <a:lvl1pPr marL="0" indent="0">
              <a:spcBef>
                <a:spcPts val="0"/>
              </a:spcBef>
              <a:spcAft>
                <a:spcPts val="900"/>
              </a:spcAft>
              <a:buNone/>
              <a:defRPr sz="2250">
                <a:solidFill>
                  <a:srgbClr val="FFFFFF"/>
                </a:solidFill>
              </a:defRPr>
            </a:lvl1pPr>
            <a:lvl2pPr marL="685800" indent="0">
              <a:buNone/>
              <a:defRPr sz="1800"/>
            </a:lvl2pPr>
            <a:lvl3pPr marL="1371600" indent="0">
              <a:buNone/>
              <a:defRPr sz="1500"/>
            </a:lvl3pPr>
            <a:lvl4pPr marL="2057400" indent="0">
              <a:buNone/>
              <a:defRPr sz="1350"/>
            </a:lvl4pPr>
            <a:lvl5pPr marL="2743200" indent="0">
              <a:buNone/>
              <a:defRPr sz="1350"/>
            </a:lvl5pPr>
            <a:lvl6pPr marL="3429000" indent="0">
              <a:buNone/>
              <a:defRPr sz="1350"/>
            </a:lvl6pPr>
            <a:lvl7pPr marL="4114800" indent="0">
              <a:buNone/>
              <a:defRPr sz="1350"/>
            </a:lvl7pPr>
            <a:lvl8pPr marL="4800600" indent="0">
              <a:buNone/>
              <a:defRPr sz="1350"/>
            </a:lvl8pPr>
            <a:lvl9pPr marL="5486400" indent="0">
              <a:buNone/>
              <a:defRPr sz="1350"/>
            </a:lvl9pPr>
          </a:lstStyle>
          <a:p>
            <a:pPr lvl="0"/>
            <a:r>
              <a:rPr lang="en-US"/>
              <a:t>Click to edit Master text styles</a:t>
            </a:r>
          </a:p>
        </p:txBody>
      </p:sp>
      <p:sp>
        <p:nvSpPr>
          <p:cNvPr id="5" name="Date Placeholder 4"/>
          <p:cNvSpPr>
            <a:spLocks noGrp="1"/>
          </p:cNvSpPr>
          <p:nvPr>
            <p:ph type="dt" sz="half" idx="10"/>
          </p:nvPr>
        </p:nvSpPr>
        <p:spPr/>
        <p:txBody>
          <a:bodyPr/>
          <a:lstStyle/>
          <a:p>
            <a:fld id="{0C124493-4138-4A28-9AFC-0F6FF6278B83}" type="datetime1">
              <a:rPr lang="en-US" smtClean="0"/>
              <a:t>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205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4763" y="9601200"/>
            <a:ext cx="18283238"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3" y="9501474"/>
            <a:ext cx="18283238" cy="96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645920" y="429905"/>
            <a:ext cx="15087600" cy="217613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645920" y="2768601"/>
            <a:ext cx="15087600" cy="603504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45921" y="9689678"/>
            <a:ext cx="3708407" cy="547688"/>
          </a:xfrm>
          <a:prstGeom prst="rect">
            <a:avLst/>
          </a:prstGeom>
        </p:spPr>
        <p:txBody>
          <a:bodyPr vert="horz" lIns="91440" tIns="45720" rIns="91440" bIns="45720" rtlCol="0" anchor="ctr"/>
          <a:lstStyle>
            <a:lvl1pPr algn="l">
              <a:defRPr sz="1350">
                <a:solidFill>
                  <a:srgbClr val="FFFFFF"/>
                </a:solidFill>
              </a:defRPr>
            </a:lvl1pPr>
          </a:lstStyle>
          <a:p>
            <a:fld id="{BC99C7D2-5959-49B1-B8C3-F95DEC8447A4}" type="datetime1">
              <a:rPr lang="en-US" smtClean="0"/>
              <a:t>2/1/2024</a:t>
            </a:fld>
            <a:endParaRPr lang="en-US"/>
          </a:p>
        </p:txBody>
      </p:sp>
      <p:sp>
        <p:nvSpPr>
          <p:cNvPr id="5" name="Footer Placeholder 4"/>
          <p:cNvSpPr>
            <a:spLocks noGrp="1"/>
          </p:cNvSpPr>
          <p:nvPr>
            <p:ph type="ftr" sz="quarter" idx="3"/>
          </p:nvPr>
        </p:nvSpPr>
        <p:spPr>
          <a:xfrm>
            <a:off x="5529278" y="9689678"/>
            <a:ext cx="7234206" cy="547688"/>
          </a:xfrm>
          <a:prstGeom prst="rect">
            <a:avLst/>
          </a:prstGeom>
        </p:spPr>
        <p:txBody>
          <a:bodyPr vert="horz" lIns="91440" tIns="45720" rIns="91440" bIns="45720" rtlCol="0" anchor="ctr"/>
          <a:lstStyle>
            <a:lvl1pPr algn="ctr">
              <a:defRPr sz="135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4850688" y="9689678"/>
            <a:ext cx="1968038" cy="547688"/>
          </a:xfrm>
          <a:prstGeom prst="rect">
            <a:avLst/>
          </a:prstGeom>
        </p:spPr>
        <p:txBody>
          <a:bodyPr vert="horz" lIns="91440" tIns="45720" rIns="91440" bIns="45720" rtlCol="0" anchor="ctr"/>
          <a:lstStyle>
            <a:lvl1pPr algn="r">
              <a:defRPr sz="1575">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1790298" y="2606768"/>
            <a:ext cx="149504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57190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71600" rtl="0" eaLnBrk="1" latinLnBrk="0" hangingPunct="1">
        <a:lnSpc>
          <a:spcPct val="85000"/>
        </a:lnSpc>
        <a:spcBef>
          <a:spcPct val="0"/>
        </a:spcBef>
        <a:buNone/>
        <a:defRPr sz="7200" kern="1200" spc="-75" baseline="0">
          <a:solidFill>
            <a:schemeClr val="tx1">
              <a:lumMod val="75000"/>
              <a:lumOff val="25000"/>
            </a:schemeClr>
          </a:solidFill>
          <a:latin typeface="+mj-lt"/>
          <a:ea typeface="+mj-ea"/>
          <a:cs typeface="+mj-cs"/>
        </a:defRPr>
      </a:lvl1pPr>
    </p:titleStyle>
    <p:bodyStyle>
      <a:lvl1pPr marL="137160" indent="-137160" algn="l" defTabSz="1371600" rtl="0" eaLnBrk="1" latinLnBrk="0" hangingPunct="1">
        <a:lnSpc>
          <a:spcPct val="90000"/>
        </a:lnSpc>
        <a:spcBef>
          <a:spcPts val="1800"/>
        </a:spcBef>
        <a:spcAft>
          <a:spcPts val="300"/>
        </a:spcAft>
        <a:buClr>
          <a:schemeClr val="accent1"/>
        </a:buClr>
        <a:buSzPct val="100000"/>
        <a:buFont typeface="Calibri" panose="020F0502020204030204" pitchFamily="34" charset="0"/>
        <a:buChar char=" "/>
        <a:defRPr sz="3000" kern="1200">
          <a:solidFill>
            <a:schemeClr val="tx1">
              <a:lumMod val="75000"/>
              <a:lumOff val="25000"/>
            </a:schemeClr>
          </a:solidFill>
          <a:latin typeface="+mn-lt"/>
          <a:ea typeface="+mn-ea"/>
          <a:cs typeface="+mn-cs"/>
        </a:defRPr>
      </a:lvl1pPr>
      <a:lvl2pPr marL="576072" indent="-274320" algn="l" defTabSz="1371600" rtl="0" eaLnBrk="1" latinLnBrk="0" hangingPunct="1">
        <a:lnSpc>
          <a:spcPct val="90000"/>
        </a:lnSpc>
        <a:spcBef>
          <a:spcPts val="300"/>
        </a:spcBef>
        <a:spcAft>
          <a:spcPts val="600"/>
        </a:spcAft>
        <a:buClr>
          <a:schemeClr val="accent1"/>
        </a:buClr>
        <a:buFont typeface="Calibri" pitchFamily="34" charset="0"/>
        <a:buChar char="◦"/>
        <a:defRPr sz="2700" kern="1200">
          <a:solidFill>
            <a:schemeClr val="tx1">
              <a:lumMod val="75000"/>
              <a:lumOff val="25000"/>
            </a:schemeClr>
          </a:solidFill>
          <a:latin typeface="+mn-lt"/>
          <a:ea typeface="+mn-ea"/>
          <a:cs typeface="+mn-cs"/>
        </a:defRPr>
      </a:lvl2pPr>
      <a:lvl3pPr marL="85039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3pPr>
      <a:lvl4pPr marL="112471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4pPr>
      <a:lvl5pPr marL="1399032" indent="-27432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5pPr>
      <a:lvl6pPr marL="16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6pPr>
      <a:lvl7pPr marL="19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7pPr>
      <a:lvl8pPr marL="22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8pPr>
      <a:lvl9pPr marL="2550000" indent="-342900" algn="l" defTabSz="1371600" rtl="0" eaLnBrk="1" latinLnBrk="0" hangingPunct="1">
        <a:lnSpc>
          <a:spcPct val="90000"/>
        </a:lnSpc>
        <a:spcBef>
          <a:spcPts val="300"/>
        </a:spcBef>
        <a:spcAft>
          <a:spcPts val="600"/>
        </a:spcAft>
        <a:buClr>
          <a:schemeClr val="accent1"/>
        </a:buClr>
        <a:buFont typeface="Calibri" pitchFamily="34" charset="0"/>
        <a:buChar char="◦"/>
        <a:defRPr sz="2100" kern="1200">
          <a:solidFill>
            <a:schemeClr val="tx1">
              <a:lumMod val="75000"/>
              <a:lumOff val="25000"/>
            </a:schemeClr>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hyperlink" Target="https://mrudulascifor-mtwkcze5ghzk2ncvu9ghby.streamlit.app/"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14.jpe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AutoShape 2"/>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3" name="AutoShape 3"/>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4" name="AutoShape 4"/>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5" name="TextBox 5"/>
          <p:cNvSpPr txBox="1"/>
          <p:nvPr/>
        </p:nvSpPr>
        <p:spPr>
          <a:xfrm>
            <a:off x="3486376" y="2785968"/>
            <a:ext cx="11315247" cy="2420534"/>
          </a:xfrm>
          <a:prstGeom prst="rect">
            <a:avLst/>
          </a:prstGeom>
        </p:spPr>
        <p:txBody>
          <a:bodyPr lIns="0" tIns="0" rIns="0" bIns="0" rtlCol="0" anchor="t">
            <a:spAutoFit/>
          </a:bodyPr>
          <a:lstStyle/>
          <a:p>
            <a:pPr algn="ctr">
              <a:lnSpc>
                <a:spcPts val="9999"/>
              </a:lnSpc>
            </a:pPr>
            <a:r>
              <a:rPr lang="en-US" sz="7200" dirty="0">
                <a:solidFill>
                  <a:srgbClr val="227C9D"/>
                </a:solidFill>
                <a:latin typeface="Kollektif Bold"/>
              </a:rPr>
              <a:t>BIKE SHARING DEMAND PREDICTION</a:t>
            </a:r>
          </a:p>
        </p:txBody>
      </p:sp>
      <p:sp>
        <p:nvSpPr>
          <p:cNvPr id="6" name="TextBox 6"/>
          <p:cNvSpPr txBox="1"/>
          <p:nvPr/>
        </p:nvSpPr>
        <p:spPr>
          <a:xfrm>
            <a:off x="5364883" y="816843"/>
            <a:ext cx="7197206" cy="533931"/>
          </a:xfrm>
          <a:prstGeom prst="rect">
            <a:avLst/>
          </a:prstGeom>
        </p:spPr>
        <p:txBody>
          <a:bodyPr lIns="0" tIns="0" rIns="0" bIns="0" rtlCol="0" anchor="t">
            <a:spAutoFit/>
          </a:bodyPr>
          <a:lstStyle/>
          <a:p>
            <a:pPr algn="ctr">
              <a:lnSpc>
                <a:spcPts val="4180"/>
              </a:lnSpc>
            </a:pPr>
            <a:r>
              <a:rPr lang="en-US" sz="3800" dirty="0">
                <a:solidFill>
                  <a:srgbClr val="545454"/>
                </a:solidFill>
                <a:latin typeface="Wedges"/>
              </a:rPr>
              <a:t>Mini Project</a:t>
            </a:r>
          </a:p>
        </p:txBody>
      </p:sp>
      <p:sp>
        <p:nvSpPr>
          <p:cNvPr id="7" name="Freeform 7"/>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rot="5400000">
            <a:off x="3505427" y="914407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949809"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2393043" y="867158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5" name="Freeform 15"/>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24" name="Group 24"/>
          <p:cNvGrpSpPr/>
          <p:nvPr/>
        </p:nvGrpSpPr>
        <p:grpSpPr>
          <a:xfrm rot="2700000">
            <a:off x="-1376391" y="-3093321"/>
            <a:ext cx="7415398" cy="3565095"/>
            <a:chOff x="0" y="0"/>
            <a:chExt cx="660400" cy="317500"/>
          </a:xfrm>
        </p:grpSpPr>
        <p:sp>
          <p:nvSpPr>
            <p:cNvPr id="25" name="Freeform 2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6" name="TextBox 2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7" name="AutoShape 27"/>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28" name="AutoShape 28"/>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29" name="AutoShape 29"/>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0" name="AutoShape 30"/>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1" name="AutoShape 31"/>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2" name="AutoShape 32"/>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3" name="AutoShape 33"/>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34" name="AutoShape 34"/>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35" name="TextBox 35"/>
          <p:cNvSpPr txBox="1"/>
          <p:nvPr/>
        </p:nvSpPr>
        <p:spPr>
          <a:xfrm>
            <a:off x="12036094" y="8798226"/>
            <a:ext cx="6685954" cy="492834"/>
          </a:xfrm>
          <a:prstGeom prst="rect">
            <a:avLst/>
          </a:prstGeom>
        </p:spPr>
        <p:txBody>
          <a:bodyPr lIns="0" tIns="0" rIns="0" bIns="0" rtlCol="0" anchor="t">
            <a:spAutoFit/>
          </a:bodyPr>
          <a:lstStyle/>
          <a:p>
            <a:pPr algn="ctr">
              <a:lnSpc>
                <a:spcPts val="3781"/>
              </a:lnSpc>
            </a:pPr>
            <a:r>
              <a:rPr lang="en-US" sz="3437" dirty="0">
                <a:solidFill>
                  <a:srgbClr val="545454"/>
                </a:solidFill>
                <a:latin typeface="Archivo Black"/>
              </a:rPr>
              <a:t>Mrudula A P</a:t>
            </a:r>
          </a:p>
        </p:txBody>
      </p:sp>
      <p:pic>
        <p:nvPicPr>
          <p:cNvPr id="36" name="Picture 35">
            <a:extLst>
              <a:ext uri="{FF2B5EF4-FFF2-40B4-BE49-F238E27FC236}">
                <a16:creationId xmlns:a16="http://schemas.microsoft.com/office/drawing/2014/main" id="{F3DB20C2-F7D2-183B-7529-559B06061A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65625" y="5258627"/>
            <a:ext cx="6756747" cy="3759393"/>
          </a:xfrm>
          <a:prstGeom prst="rect">
            <a:avLst/>
          </a:prstGeom>
          <a:effectLst>
            <a:softEdge rad="241300"/>
          </a:effectLst>
        </p:spPr>
      </p:pic>
      <p:sp>
        <p:nvSpPr>
          <p:cNvPr id="37" name="Slide Number Placeholder 36">
            <a:extLst>
              <a:ext uri="{FF2B5EF4-FFF2-40B4-BE49-F238E27FC236}">
                <a16:creationId xmlns:a16="http://schemas.microsoft.com/office/drawing/2014/main" id="{F1127246-ACED-A2D6-D54F-F2293A79A483}"/>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ADC3A8-EB08-501C-756D-40E31874E304}"/>
              </a:ext>
            </a:extLst>
          </p:cNvPr>
          <p:cNvPicPr>
            <a:picLocks noChangeAspect="1"/>
          </p:cNvPicPr>
          <p:nvPr/>
        </p:nvPicPr>
        <p:blipFill>
          <a:blip r:embed="rId2"/>
          <a:stretch>
            <a:fillRect/>
          </a:stretch>
        </p:blipFill>
        <p:spPr>
          <a:xfrm>
            <a:off x="6400800" y="330076"/>
            <a:ext cx="11506200" cy="9106427"/>
          </a:xfrm>
          <a:prstGeom prst="rect">
            <a:avLst/>
          </a:prstGeom>
          <a:ln>
            <a:solidFill>
              <a:schemeClr val="tx1"/>
            </a:solidFill>
          </a:ln>
        </p:spPr>
      </p:pic>
      <p:pic>
        <p:nvPicPr>
          <p:cNvPr id="8" name="Picture 7">
            <a:extLst>
              <a:ext uri="{FF2B5EF4-FFF2-40B4-BE49-F238E27FC236}">
                <a16:creationId xmlns:a16="http://schemas.microsoft.com/office/drawing/2014/main" id="{DBA37820-CDE1-E10F-50D1-14677BAD4B53}"/>
              </a:ext>
            </a:extLst>
          </p:cNvPr>
          <p:cNvPicPr>
            <a:picLocks noChangeAspect="1"/>
          </p:cNvPicPr>
          <p:nvPr/>
        </p:nvPicPr>
        <p:blipFill>
          <a:blip r:embed="rId3"/>
          <a:stretch>
            <a:fillRect/>
          </a:stretch>
        </p:blipFill>
        <p:spPr>
          <a:xfrm>
            <a:off x="914400" y="330076"/>
            <a:ext cx="5105400" cy="4813424"/>
          </a:xfrm>
          <a:prstGeom prst="rect">
            <a:avLst/>
          </a:prstGeom>
          <a:ln>
            <a:solidFill>
              <a:schemeClr val="tx1"/>
            </a:solidFill>
          </a:ln>
        </p:spPr>
      </p:pic>
      <p:pic>
        <p:nvPicPr>
          <p:cNvPr id="10" name="Picture 9">
            <a:extLst>
              <a:ext uri="{FF2B5EF4-FFF2-40B4-BE49-F238E27FC236}">
                <a16:creationId xmlns:a16="http://schemas.microsoft.com/office/drawing/2014/main" id="{93CBFB8B-1D3E-A044-840C-6478ED17B1A4}"/>
              </a:ext>
            </a:extLst>
          </p:cNvPr>
          <p:cNvPicPr>
            <a:picLocks noChangeAspect="1"/>
          </p:cNvPicPr>
          <p:nvPr/>
        </p:nvPicPr>
        <p:blipFill>
          <a:blip r:embed="rId4"/>
          <a:stretch>
            <a:fillRect/>
          </a:stretch>
        </p:blipFill>
        <p:spPr>
          <a:xfrm>
            <a:off x="914400" y="5295900"/>
            <a:ext cx="5105400" cy="4225158"/>
          </a:xfrm>
          <a:prstGeom prst="rect">
            <a:avLst/>
          </a:prstGeom>
          <a:ln>
            <a:solidFill>
              <a:schemeClr val="tx1"/>
            </a:solidFill>
          </a:ln>
        </p:spPr>
      </p:pic>
      <p:sp>
        <p:nvSpPr>
          <p:cNvPr id="11" name="Slide Number Placeholder 10">
            <a:extLst>
              <a:ext uri="{FF2B5EF4-FFF2-40B4-BE49-F238E27FC236}">
                <a16:creationId xmlns:a16="http://schemas.microsoft.com/office/drawing/2014/main" id="{905775C2-1DED-845A-4C2C-D23ABE5B614F}"/>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2014558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F5713C1-9AAC-E42C-B39C-D24EDB1CD579}"/>
              </a:ext>
            </a:extLst>
          </p:cNvPr>
          <p:cNvPicPr>
            <a:picLocks noChangeAspect="1"/>
          </p:cNvPicPr>
          <p:nvPr/>
        </p:nvPicPr>
        <p:blipFill>
          <a:blip r:embed="rId2"/>
          <a:stretch>
            <a:fillRect/>
          </a:stretch>
        </p:blipFill>
        <p:spPr>
          <a:xfrm>
            <a:off x="304800" y="2470012"/>
            <a:ext cx="8604692" cy="5321573"/>
          </a:xfrm>
          <a:prstGeom prst="rect">
            <a:avLst/>
          </a:prstGeom>
        </p:spPr>
      </p:pic>
      <p:pic>
        <p:nvPicPr>
          <p:cNvPr id="20" name="Picture 19">
            <a:extLst>
              <a:ext uri="{FF2B5EF4-FFF2-40B4-BE49-F238E27FC236}">
                <a16:creationId xmlns:a16="http://schemas.microsoft.com/office/drawing/2014/main" id="{4E694C01-428B-7D22-36C0-65C411511275}"/>
              </a:ext>
            </a:extLst>
          </p:cNvPr>
          <p:cNvPicPr>
            <a:picLocks noChangeAspect="1"/>
          </p:cNvPicPr>
          <p:nvPr/>
        </p:nvPicPr>
        <p:blipFill>
          <a:blip r:embed="rId3"/>
          <a:stretch>
            <a:fillRect/>
          </a:stretch>
        </p:blipFill>
        <p:spPr>
          <a:xfrm>
            <a:off x="8944363" y="2470012"/>
            <a:ext cx="8738049" cy="5346975"/>
          </a:xfrm>
          <a:prstGeom prst="rect">
            <a:avLst/>
          </a:prstGeom>
        </p:spPr>
      </p:pic>
      <p:sp>
        <p:nvSpPr>
          <p:cNvPr id="21" name="TextBox 20">
            <a:extLst>
              <a:ext uri="{FF2B5EF4-FFF2-40B4-BE49-F238E27FC236}">
                <a16:creationId xmlns:a16="http://schemas.microsoft.com/office/drawing/2014/main" id="{9022CFDF-71F2-65B0-FB6C-DC32D8CAEE45}"/>
              </a:ext>
            </a:extLst>
          </p:cNvPr>
          <p:cNvSpPr txBox="1"/>
          <p:nvPr/>
        </p:nvSpPr>
        <p:spPr>
          <a:xfrm>
            <a:off x="3238500" y="1104900"/>
            <a:ext cx="11811000" cy="584775"/>
          </a:xfrm>
          <a:prstGeom prst="rect">
            <a:avLst/>
          </a:prstGeom>
          <a:noFill/>
        </p:spPr>
        <p:txBody>
          <a:bodyPr wrap="square" rtlCol="0">
            <a:spAutoFit/>
          </a:bodyPr>
          <a:lstStyle/>
          <a:p>
            <a:pPr algn="ctr"/>
            <a:r>
              <a:rPr lang="en-US" sz="3200" b="1" dirty="0">
                <a:latin typeface="Century" panose="02040604050505020304" pitchFamily="18" charset="0"/>
              </a:rPr>
              <a:t>Regression Plot : Numerical features vs Rented Bike Count</a:t>
            </a:r>
            <a:endParaRPr lang="en-IN" sz="3200" b="1" dirty="0">
              <a:latin typeface="Century" panose="02040604050505020304" pitchFamily="18" charset="0"/>
            </a:endParaRPr>
          </a:p>
        </p:txBody>
      </p:sp>
      <p:sp>
        <p:nvSpPr>
          <p:cNvPr id="22" name="Slide Number Placeholder 21">
            <a:extLst>
              <a:ext uri="{FF2B5EF4-FFF2-40B4-BE49-F238E27FC236}">
                <a16:creationId xmlns:a16="http://schemas.microsoft.com/office/drawing/2014/main" id="{D8E371C4-2021-1539-E722-038F9A33FFDF}"/>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2" name="TextBox 1">
            <a:extLst>
              <a:ext uri="{FF2B5EF4-FFF2-40B4-BE49-F238E27FC236}">
                <a16:creationId xmlns:a16="http://schemas.microsoft.com/office/drawing/2014/main" id="{4E81EF85-137D-6EE2-105C-1AB648611121}"/>
              </a:ext>
            </a:extLst>
          </p:cNvPr>
          <p:cNvSpPr txBox="1"/>
          <p:nvPr/>
        </p:nvSpPr>
        <p:spPr>
          <a:xfrm>
            <a:off x="1981200" y="7962900"/>
            <a:ext cx="13639800" cy="1815882"/>
          </a:xfrm>
          <a:prstGeom prst="rect">
            <a:avLst/>
          </a:prstGeom>
          <a:noFill/>
        </p:spPr>
        <p:txBody>
          <a:bodyPr wrap="square" rtlCol="0">
            <a:spAutoFit/>
          </a:bodyPr>
          <a:lstStyle/>
          <a:p>
            <a:pPr>
              <a:lnSpc>
                <a:spcPct val="150000"/>
              </a:lnSpc>
            </a:pPr>
            <a:r>
              <a:rPr lang="en-US" sz="2800" dirty="0">
                <a:latin typeface="Century" panose="02040604050505020304" pitchFamily="18" charset="0"/>
              </a:rPr>
              <a:t>Rented Bike Count have a negative trend for features Rainfall and Snowfall and a positive trend with all other numerical features.</a:t>
            </a:r>
          </a:p>
          <a:p>
            <a:endParaRPr lang="en-IN" sz="2800" dirty="0">
              <a:latin typeface="Century" panose="02040604050505020304" pitchFamily="18" charset="0"/>
            </a:endParaRPr>
          </a:p>
        </p:txBody>
      </p:sp>
    </p:spTree>
    <p:extLst>
      <p:ext uri="{BB962C8B-B14F-4D97-AF65-F5344CB8AC3E}">
        <p14:creationId xmlns:p14="http://schemas.microsoft.com/office/powerpoint/2010/main" val="2370533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CBCE107-32DC-DB7D-1E32-80A950390BB7}"/>
              </a:ext>
            </a:extLst>
          </p:cNvPr>
          <p:cNvSpPr/>
          <p:nvPr/>
        </p:nvSpPr>
        <p:spPr>
          <a:xfrm>
            <a:off x="1066800" y="442283"/>
            <a:ext cx="6199197"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HYPOTHESIS TESTING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8" name="Picture 7">
            <a:extLst>
              <a:ext uri="{FF2B5EF4-FFF2-40B4-BE49-F238E27FC236}">
                <a16:creationId xmlns:a16="http://schemas.microsoft.com/office/drawing/2014/main" id="{FCC9D1D6-970B-D16B-E36E-23B57AF2E00F}"/>
              </a:ext>
            </a:extLst>
          </p:cNvPr>
          <p:cNvPicPr>
            <a:picLocks noChangeAspect="1"/>
          </p:cNvPicPr>
          <p:nvPr/>
        </p:nvPicPr>
        <p:blipFill>
          <a:blip r:embed="rId2"/>
          <a:stretch>
            <a:fillRect/>
          </a:stretch>
        </p:blipFill>
        <p:spPr>
          <a:xfrm>
            <a:off x="9854339" y="2273390"/>
            <a:ext cx="5867400" cy="2108110"/>
          </a:xfrm>
          <a:prstGeom prst="rect">
            <a:avLst/>
          </a:prstGeom>
        </p:spPr>
      </p:pic>
      <p:sp>
        <p:nvSpPr>
          <p:cNvPr id="9" name="TextBox 8">
            <a:extLst>
              <a:ext uri="{FF2B5EF4-FFF2-40B4-BE49-F238E27FC236}">
                <a16:creationId xmlns:a16="http://schemas.microsoft.com/office/drawing/2014/main" id="{8FF095BF-C40A-5487-9C6C-7583571CDF05}"/>
              </a:ext>
            </a:extLst>
          </p:cNvPr>
          <p:cNvSpPr txBox="1"/>
          <p:nvPr/>
        </p:nvSpPr>
        <p:spPr>
          <a:xfrm>
            <a:off x="738104" y="1724680"/>
            <a:ext cx="14863364" cy="523220"/>
          </a:xfrm>
          <a:prstGeom prst="rect">
            <a:avLst/>
          </a:prstGeom>
          <a:noFill/>
        </p:spPr>
        <p:txBody>
          <a:bodyPr wrap="none" rtlCol="0">
            <a:spAutoFit/>
          </a:bodyPr>
          <a:lstStyle/>
          <a:p>
            <a:r>
              <a:rPr lang="en-US" sz="2800" b="1" dirty="0">
                <a:solidFill>
                  <a:srgbClr val="BB0587"/>
                </a:solidFill>
                <a:latin typeface="Arial" panose="020B0604020202020204" pitchFamily="34" charset="0"/>
                <a:cs typeface="Arial" panose="020B0604020202020204" pitchFamily="34" charset="0"/>
              </a:rPr>
              <a:t>1. Rented Bike Demand in hot weather is higher compared to demand in cold weather</a:t>
            </a:r>
            <a:r>
              <a:rPr lang="en-US" sz="2800" dirty="0">
                <a:solidFill>
                  <a:srgbClr val="BB0587"/>
                </a:solidFill>
                <a:latin typeface="Arial" panose="020B0604020202020204" pitchFamily="34" charset="0"/>
                <a:cs typeface="Arial" panose="020B0604020202020204" pitchFamily="34" charset="0"/>
              </a:rPr>
              <a:t>.</a:t>
            </a:r>
            <a:endParaRPr lang="en-IN" sz="2800" dirty="0">
              <a:solidFill>
                <a:srgbClr val="BB0587"/>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F63B6A0-0646-5C7E-606F-3F32E42583AD}"/>
              </a:ext>
            </a:extLst>
          </p:cNvPr>
          <p:cNvSpPr txBox="1"/>
          <p:nvPr/>
        </p:nvSpPr>
        <p:spPr>
          <a:xfrm>
            <a:off x="1340602" y="3126819"/>
            <a:ext cx="15575797"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42.27607</a:t>
            </a:r>
          </a:p>
          <a:p>
            <a:r>
              <a:rPr lang="en-IN" sz="2600" b="1" dirty="0">
                <a:latin typeface="Arial" panose="020B0604020202020204" pitchFamily="34" charset="0"/>
                <a:cs typeface="Arial" panose="020B0604020202020204" pitchFamily="34" charset="0"/>
              </a:rPr>
              <a:t>p-value </a:t>
            </a:r>
            <a:r>
              <a:rPr lang="en-IN" sz="2600" dirty="0">
                <a:latin typeface="Arial" panose="020B0604020202020204" pitchFamily="34" charset="0"/>
                <a:cs typeface="Arial" panose="020B0604020202020204" pitchFamily="34" charset="0"/>
              </a:rPr>
              <a:t>: 0.0</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the null hypothesis.ie, Rented Bike Demand in hot weather is higher compared to demand in cold weather.</a:t>
            </a:r>
          </a:p>
        </p:txBody>
      </p:sp>
      <p:sp>
        <p:nvSpPr>
          <p:cNvPr id="14" name="TextBox 13">
            <a:extLst>
              <a:ext uri="{FF2B5EF4-FFF2-40B4-BE49-F238E27FC236}">
                <a16:creationId xmlns:a16="http://schemas.microsoft.com/office/drawing/2014/main" id="{D98DE4B5-4A56-2FF3-FB1F-0A7AE8DC80F7}"/>
              </a:ext>
            </a:extLst>
          </p:cNvPr>
          <p:cNvSpPr txBox="1"/>
          <p:nvPr/>
        </p:nvSpPr>
        <p:spPr>
          <a:xfrm>
            <a:off x="708399" y="5382280"/>
            <a:ext cx="16840201"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2. Rented Bike Demand  during rush hour (7-9AM &amp; 5-7PM) is higher  compared to non- rush hour</a:t>
            </a:r>
            <a:r>
              <a:rPr lang="en-US" sz="2600" b="1" dirty="0">
                <a:solidFill>
                  <a:srgbClr val="C00000"/>
                </a:solidFill>
                <a:latin typeface="Arial" panose="020B0604020202020204" pitchFamily="34" charset="0"/>
                <a:cs typeface="Arial" panose="020B0604020202020204" pitchFamily="34" charset="0"/>
              </a:rPr>
              <a:t>.</a:t>
            </a:r>
            <a:endParaRPr lang="en-IN" sz="2600" dirty="0">
              <a:solidFill>
                <a:srgbClr val="C00000"/>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926D9C46-1633-02F0-81B5-541F372427BC}"/>
              </a:ext>
            </a:extLst>
          </p:cNvPr>
          <p:cNvPicPr>
            <a:picLocks noChangeAspect="1"/>
          </p:cNvPicPr>
          <p:nvPr/>
        </p:nvPicPr>
        <p:blipFill>
          <a:blip r:embed="rId3"/>
          <a:stretch>
            <a:fillRect/>
          </a:stretch>
        </p:blipFill>
        <p:spPr>
          <a:xfrm>
            <a:off x="9829800" y="5966523"/>
            <a:ext cx="6222629" cy="1998364"/>
          </a:xfrm>
          <a:prstGeom prst="rect">
            <a:avLst/>
          </a:prstGeom>
        </p:spPr>
      </p:pic>
      <p:sp>
        <p:nvSpPr>
          <p:cNvPr id="18" name="TextBox 17">
            <a:extLst>
              <a:ext uri="{FF2B5EF4-FFF2-40B4-BE49-F238E27FC236}">
                <a16:creationId xmlns:a16="http://schemas.microsoft.com/office/drawing/2014/main" id="{02F87EDF-B2E2-17AF-1064-7BB952D110BB}"/>
              </a:ext>
            </a:extLst>
          </p:cNvPr>
          <p:cNvSpPr txBox="1"/>
          <p:nvPr/>
        </p:nvSpPr>
        <p:spPr>
          <a:xfrm>
            <a:off x="1234698" y="6819900"/>
            <a:ext cx="15904663" cy="2092881"/>
          </a:xfrm>
          <a:prstGeom prst="rect">
            <a:avLst/>
          </a:prstGeom>
          <a:noFill/>
        </p:spPr>
        <p:txBody>
          <a:bodyPr wrap="square">
            <a:spAutoFit/>
          </a:bodyPr>
          <a:lstStyle/>
          <a:p>
            <a:r>
              <a:rPr lang="en-IN" sz="2600" b="1" dirty="0">
                <a:latin typeface="Arial" panose="020B0604020202020204" pitchFamily="34" charset="0"/>
                <a:cs typeface="Arial" panose="020B0604020202020204" pitchFamily="34" charset="0"/>
              </a:rPr>
              <a:t>T - Statistic : </a:t>
            </a:r>
            <a:r>
              <a:rPr lang="en-IN" sz="2600" dirty="0">
                <a:latin typeface="Arial" panose="020B0604020202020204" pitchFamily="34" charset="0"/>
                <a:cs typeface="Arial" panose="020B0604020202020204" pitchFamily="34" charset="0"/>
              </a:rPr>
              <a:t>22.54238</a:t>
            </a:r>
          </a:p>
          <a:p>
            <a:r>
              <a:rPr lang="en-IN" sz="2600" b="1" dirty="0">
                <a:latin typeface="Arial" panose="020B0604020202020204" pitchFamily="34" charset="0"/>
                <a:cs typeface="Arial" panose="020B0604020202020204" pitchFamily="34" charset="0"/>
              </a:rPr>
              <a:t>p-value</a:t>
            </a:r>
            <a:r>
              <a:rPr lang="en-IN" sz="2600" dirty="0">
                <a:latin typeface="Arial" panose="020B0604020202020204" pitchFamily="34" charset="0"/>
                <a:cs typeface="Arial" panose="020B0604020202020204" pitchFamily="34" charset="0"/>
              </a:rPr>
              <a:t> : 9.381784283723713e-104</a:t>
            </a:r>
          </a:p>
          <a:p>
            <a:endParaRPr lang="en-IN" sz="2600" dirty="0">
              <a:latin typeface="Arial" panose="020B0604020202020204" pitchFamily="34" charset="0"/>
              <a:cs typeface="Arial" panose="020B0604020202020204" pitchFamily="34" charset="0"/>
            </a:endParaRPr>
          </a:p>
          <a:p>
            <a:pPr algn="just"/>
            <a:r>
              <a:rPr lang="en-IN" sz="2600" dirty="0">
                <a:latin typeface="Arial" panose="020B0604020202020204" pitchFamily="34" charset="0"/>
                <a:cs typeface="Arial" panose="020B0604020202020204" pitchFamily="34" charset="0"/>
              </a:rPr>
              <a:t>Since p-value is less than 0.05, we reject null hypothesis.ie, Rented Bike Demand during rush hour </a:t>
            </a:r>
            <a:r>
              <a:rPr lang="en-US" sz="2600" dirty="0">
                <a:latin typeface="Arial" panose="020B0604020202020204" pitchFamily="34" charset="0"/>
                <a:cs typeface="Arial" panose="020B0604020202020204" pitchFamily="34" charset="0"/>
              </a:rPr>
              <a:t>(7-9AM &amp; 5-7PM) is higher  compared to non- rush hour.</a:t>
            </a:r>
            <a:endParaRPr lang="en-IN" sz="2600" dirty="0"/>
          </a:p>
        </p:txBody>
      </p:sp>
      <p:pic>
        <p:nvPicPr>
          <p:cNvPr id="19" name="Picture 18">
            <a:extLst>
              <a:ext uri="{FF2B5EF4-FFF2-40B4-BE49-F238E27FC236}">
                <a16:creationId xmlns:a16="http://schemas.microsoft.com/office/drawing/2014/main" id="{AD4DE0FF-8CF5-A2C6-C5C5-535604D439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20" name="Slide Number Placeholder 19">
            <a:extLst>
              <a:ext uri="{FF2B5EF4-FFF2-40B4-BE49-F238E27FC236}">
                <a16:creationId xmlns:a16="http://schemas.microsoft.com/office/drawing/2014/main" id="{0C0D52E8-5BE3-D668-DD53-DB049BBD66A4}"/>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788098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2AB8E2-1A9E-DE5D-70CB-9639058E7389}"/>
              </a:ext>
            </a:extLst>
          </p:cNvPr>
          <p:cNvSpPr txBox="1"/>
          <p:nvPr/>
        </p:nvSpPr>
        <p:spPr>
          <a:xfrm>
            <a:off x="495300" y="952500"/>
            <a:ext cx="17297400" cy="523220"/>
          </a:xfrm>
          <a:prstGeom prst="rect">
            <a:avLst/>
          </a:prstGeom>
          <a:noFill/>
        </p:spPr>
        <p:txBody>
          <a:bodyPr wrap="square" rtlCol="0">
            <a:spAutoFit/>
          </a:bodyPr>
          <a:lstStyle/>
          <a:p>
            <a:r>
              <a:rPr lang="en-US" sz="2800" b="1" dirty="0">
                <a:solidFill>
                  <a:srgbClr val="BB0587"/>
                </a:solidFill>
                <a:latin typeface="Arial" panose="020B0604020202020204" pitchFamily="34" charset="0"/>
                <a:cs typeface="Arial" panose="020B0604020202020204" pitchFamily="34" charset="0"/>
              </a:rPr>
              <a:t>3. Rented Bike Demand  is different in different seasons with highest in summer and lowest in winter.</a:t>
            </a:r>
            <a:endParaRPr lang="en-IN" sz="2800" dirty="0">
              <a:solidFill>
                <a:srgbClr val="BB0587"/>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5AFE-9F4F-050E-945D-B409D7CFA509}"/>
              </a:ext>
            </a:extLst>
          </p:cNvPr>
          <p:cNvPicPr>
            <a:picLocks noChangeAspect="1"/>
          </p:cNvPicPr>
          <p:nvPr/>
        </p:nvPicPr>
        <p:blipFill>
          <a:blip r:embed="rId2"/>
          <a:stretch>
            <a:fillRect/>
          </a:stretch>
        </p:blipFill>
        <p:spPr>
          <a:xfrm>
            <a:off x="2971800" y="1943100"/>
            <a:ext cx="11598982" cy="1746281"/>
          </a:xfrm>
          <a:prstGeom prst="rect">
            <a:avLst/>
          </a:prstGeom>
        </p:spPr>
      </p:pic>
      <p:sp>
        <p:nvSpPr>
          <p:cNvPr id="8" name="TextBox 7">
            <a:extLst>
              <a:ext uri="{FF2B5EF4-FFF2-40B4-BE49-F238E27FC236}">
                <a16:creationId xmlns:a16="http://schemas.microsoft.com/office/drawing/2014/main" id="{E4A0EFC3-1A79-936F-5F4B-7D5A6781B6B0}"/>
              </a:ext>
            </a:extLst>
          </p:cNvPr>
          <p:cNvSpPr txBox="1"/>
          <p:nvPr/>
        </p:nvSpPr>
        <p:spPr>
          <a:xfrm>
            <a:off x="381000" y="3848100"/>
            <a:ext cx="17297400" cy="5447645"/>
          </a:xfrm>
          <a:prstGeom prst="rect">
            <a:avLst/>
          </a:prstGeom>
          <a:noFill/>
        </p:spPr>
        <p:txBody>
          <a:bodyPr wrap="square">
            <a:spAutoFit/>
          </a:bodyPr>
          <a:lstStyle/>
          <a:p>
            <a:pPr algn="just">
              <a:lnSpc>
                <a:spcPct val="150000"/>
              </a:lnSpc>
            </a:pPr>
            <a:r>
              <a:rPr lang="en-US" sz="2400" b="0" i="0" dirty="0">
                <a:solidFill>
                  <a:srgbClr val="374151"/>
                </a:solidFill>
                <a:effectLst/>
                <a:latin typeface="Arial" panose="020B0604020202020204" pitchFamily="34" charset="0"/>
                <a:cs typeface="Arial" panose="020B0604020202020204" pitchFamily="34" charset="0"/>
              </a:rPr>
              <a:t>One-way analysis of variance (ANOVA) is a statistical test used </a:t>
            </a:r>
            <a:r>
              <a:rPr lang="en-US" sz="2400" b="1" i="0" dirty="0">
                <a:solidFill>
                  <a:srgbClr val="374151"/>
                </a:solidFill>
                <a:effectLst/>
                <a:latin typeface="Arial" panose="020B0604020202020204" pitchFamily="34" charset="0"/>
                <a:cs typeface="Arial" panose="020B0604020202020204" pitchFamily="34" charset="0"/>
              </a:rPr>
              <a:t>to determine whether there are any statistically significant differences between the means of three or more independent groups. </a:t>
            </a:r>
            <a:r>
              <a:rPr lang="en-US" sz="2400" b="0" i="0" dirty="0">
                <a:solidFill>
                  <a:srgbClr val="374151"/>
                </a:solidFill>
                <a:effectLst/>
                <a:latin typeface="Arial" panose="020B0604020202020204" pitchFamily="34" charset="0"/>
                <a:cs typeface="Arial" panose="020B0604020202020204" pitchFamily="34" charset="0"/>
              </a:rPr>
              <a:t>In the context of the rented bike demand across different seasons, a one-way ANOVA can be used to assess whether there are significant differences in the mean demand across Summer, Autumn, </a:t>
            </a:r>
            <a:r>
              <a:rPr lang="en-US" sz="2400" dirty="0">
                <a:solidFill>
                  <a:srgbClr val="374151"/>
                </a:solidFill>
                <a:latin typeface="Arial" panose="020B0604020202020204" pitchFamily="34" charset="0"/>
                <a:cs typeface="Arial" panose="020B0604020202020204" pitchFamily="34" charset="0"/>
              </a:rPr>
              <a:t>W</a:t>
            </a:r>
            <a:r>
              <a:rPr lang="en-US" sz="2400" b="0" i="0" dirty="0">
                <a:solidFill>
                  <a:srgbClr val="374151"/>
                </a:solidFill>
                <a:effectLst/>
                <a:latin typeface="Arial" panose="020B0604020202020204" pitchFamily="34" charset="0"/>
                <a:cs typeface="Arial" panose="020B0604020202020204" pitchFamily="34" charset="0"/>
              </a:rPr>
              <a:t>inter, and Spring. </a:t>
            </a:r>
          </a:p>
          <a:p>
            <a:pPr algn="just">
              <a:lnSpc>
                <a:spcPct val="150000"/>
              </a:lnSpc>
            </a:pPr>
            <a:endParaRPr lang="en-IN" sz="2400" b="1" dirty="0">
              <a:latin typeface="Arial" panose="020B0604020202020204" pitchFamily="34" charset="0"/>
              <a:cs typeface="Arial" panose="020B0604020202020204" pitchFamily="34" charset="0"/>
            </a:endParaRPr>
          </a:p>
          <a:p>
            <a:pPr>
              <a:lnSpc>
                <a:spcPct val="150000"/>
              </a:lnSpc>
            </a:pPr>
            <a:r>
              <a:rPr lang="en-IN" sz="2800" b="1" dirty="0">
                <a:latin typeface="Arial" panose="020B0604020202020204" pitchFamily="34" charset="0"/>
                <a:cs typeface="Arial" panose="020B0604020202020204" pitchFamily="34" charset="0"/>
              </a:rPr>
              <a:t>F - Statistic </a:t>
            </a:r>
            <a:r>
              <a:rPr lang="en-IN" sz="2800" dirty="0">
                <a:latin typeface="Arial" panose="020B0604020202020204" pitchFamily="34" charset="0"/>
                <a:cs typeface="Arial" panose="020B0604020202020204" pitchFamily="34" charset="0"/>
              </a:rPr>
              <a:t>: 776.467815</a:t>
            </a:r>
          </a:p>
          <a:p>
            <a:pPr>
              <a:lnSpc>
                <a:spcPct val="150000"/>
              </a:lnSpc>
            </a:pPr>
            <a:r>
              <a:rPr lang="en-IN" sz="2800" b="1" dirty="0">
                <a:latin typeface="Arial" panose="020B0604020202020204" pitchFamily="34" charset="0"/>
                <a:cs typeface="Arial" panose="020B0604020202020204" pitchFamily="34" charset="0"/>
              </a:rPr>
              <a:t>p-value</a:t>
            </a:r>
            <a:r>
              <a:rPr lang="en-IN" sz="2800" dirty="0">
                <a:latin typeface="Arial" panose="020B0604020202020204" pitchFamily="34" charset="0"/>
                <a:cs typeface="Arial" panose="020B0604020202020204" pitchFamily="34" charset="0"/>
              </a:rPr>
              <a:t> : 0.0</a:t>
            </a:r>
          </a:p>
          <a:p>
            <a:endParaRPr lang="en-IN" sz="2800" dirty="0">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Since p-value is less than 0.05, we reject null hypothesis.ie, Rented Bike Demand is different in different seasons with highest in summer and lowest in winter</a:t>
            </a:r>
            <a:r>
              <a:rPr lang="en-IN" dirty="0"/>
              <a:t>.</a:t>
            </a:r>
          </a:p>
        </p:txBody>
      </p:sp>
      <p:sp>
        <p:nvSpPr>
          <p:cNvPr id="9" name="Slide Number Placeholder 8">
            <a:extLst>
              <a:ext uri="{FF2B5EF4-FFF2-40B4-BE49-F238E27FC236}">
                <a16:creationId xmlns:a16="http://schemas.microsoft.com/office/drawing/2014/main" id="{175BC425-7AC6-4F7C-677F-CA6F9D8675A5}"/>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2445479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5D1075-B4CB-AF7C-C0AE-20BBABB064A5}"/>
              </a:ext>
            </a:extLst>
          </p:cNvPr>
          <p:cNvSpPr/>
          <p:nvPr/>
        </p:nvSpPr>
        <p:spPr>
          <a:xfrm>
            <a:off x="609600" y="389083"/>
            <a:ext cx="6791603" cy="1754326"/>
          </a:xfrm>
          <a:prstGeom prst="rect">
            <a:avLst/>
          </a:prstGeom>
          <a:noFill/>
        </p:spPr>
        <p:txBody>
          <a:bodyPr wrap="none" lIns="91440" tIns="45720" rIns="91440" bIns="45720">
            <a:spAutoFit/>
          </a:bodyPr>
          <a:lstStyle/>
          <a:p>
            <a:pPr algn="ctr"/>
            <a:r>
              <a:rPr lang="en-US" sz="5400" dirty="0">
                <a:ln w="0"/>
                <a:solidFill>
                  <a:srgbClr val="C00000"/>
                </a:solidFill>
                <a:effectLst>
                  <a:outerShdw blurRad="38100" dist="19050" dir="2700000" algn="tl" rotWithShape="0">
                    <a:schemeClr val="dk1">
                      <a:alpha val="40000"/>
                    </a:schemeClr>
                  </a:outerShdw>
                </a:effectLst>
              </a:rPr>
              <a:t>FEATURE ENGINEERING</a:t>
            </a:r>
            <a:endParaRPr lang="en-US" sz="5400" b="0" cap="none" spc="0" dirty="0">
              <a:ln w="0"/>
              <a:solidFill>
                <a:srgbClr val="C00000"/>
              </a:solidFill>
              <a:effectLst>
                <a:outerShdw blurRad="38100" dist="19050" dir="2700000" algn="tl" rotWithShape="0">
                  <a:schemeClr val="dk1">
                    <a:alpha val="40000"/>
                  </a:schemeClr>
                </a:outerShdw>
              </a:effectLst>
            </a:endParaRP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FE27033E-0877-7234-6761-C485481E50D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30400" y="503100"/>
            <a:ext cx="2743200" cy="1526292"/>
          </a:xfrm>
          <a:prstGeom prst="rect">
            <a:avLst/>
          </a:prstGeom>
          <a:effectLst>
            <a:softEdge rad="241300"/>
          </a:effectLst>
        </p:spPr>
      </p:pic>
      <p:sp>
        <p:nvSpPr>
          <p:cNvPr id="6" name="TextBox 5">
            <a:extLst>
              <a:ext uri="{FF2B5EF4-FFF2-40B4-BE49-F238E27FC236}">
                <a16:creationId xmlns:a16="http://schemas.microsoft.com/office/drawing/2014/main" id="{2D7010F3-786B-079B-2DDE-5C6326BE9339}"/>
              </a:ext>
            </a:extLst>
          </p:cNvPr>
          <p:cNvSpPr txBox="1"/>
          <p:nvPr/>
        </p:nvSpPr>
        <p:spPr>
          <a:xfrm>
            <a:off x="773624" y="1562100"/>
            <a:ext cx="16599976" cy="5693866"/>
          </a:xfrm>
          <a:prstGeom prst="rect">
            <a:avLst/>
          </a:prstGeom>
          <a:noFill/>
        </p:spPr>
        <p:txBody>
          <a:bodyPr wrap="square">
            <a:spAutoFit/>
          </a:bodyPr>
          <a:lstStyle/>
          <a:p>
            <a:r>
              <a:rPr lang="en-US" sz="2800" b="1" dirty="0">
                <a:latin typeface="Arial Black" panose="020B0A04020102020204" pitchFamily="34" charset="0"/>
              </a:rPr>
              <a:t>OUTLIER TREATMENT</a:t>
            </a: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pPr marL="514350" indent="-514350">
              <a:buAutoNum type="arabicPeriod"/>
            </a:pPr>
            <a:endParaRPr lang="en-US" sz="2800" b="1" dirty="0">
              <a:latin typeface="Arial Black" panose="020B0A04020102020204" pitchFamily="34" charset="0"/>
            </a:endParaRPr>
          </a:p>
          <a:p>
            <a:endParaRPr lang="en-US" sz="2800" dirty="0">
              <a:latin typeface="Century" panose="02040604050505020304" pitchFamily="18" charset="0"/>
            </a:endParaRPr>
          </a:p>
          <a:p>
            <a:endParaRPr lang="en-IN" sz="2800" dirty="0">
              <a:latin typeface="Century" panose="02040604050505020304" pitchFamily="18" charset="0"/>
            </a:endParaRPr>
          </a:p>
        </p:txBody>
      </p:sp>
      <p:pic>
        <p:nvPicPr>
          <p:cNvPr id="9" name="Picture 8">
            <a:extLst>
              <a:ext uri="{FF2B5EF4-FFF2-40B4-BE49-F238E27FC236}">
                <a16:creationId xmlns:a16="http://schemas.microsoft.com/office/drawing/2014/main" id="{574DA82B-4693-80B9-4552-B202E098567A}"/>
              </a:ext>
            </a:extLst>
          </p:cNvPr>
          <p:cNvPicPr>
            <a:picLocks noChangeAspect="1"/>
          </p:cNvPicPr>
          <p:nvPr/>
        </p:nvPicPr>
        <p:blipFill>
          <a:blip r:embed="rId3"/>
          <a:stretch>
            <a:fillRect/>
          </a:stretch>
        </p:blipFill>
        <p:spPr>
          <a:xfrm>
            <a:off x="562459" y="2078196"/>
            <a:ext cx="8915400" cy="6423527"/>
          </a:xfrm>
          <a:prstGeom prst="rect">
            <a:avLst/>
          </a:prstGeom>
        </p:spPr>
      </p:pic>
      <p:sp>
        <p:nvSpPr>
          <p:cNvPr id="10" name="TextBox 9">
            <a:extLst>
              <a:ext uri="{FF2B5EF4-FFF2-40B4-BE49-F238E27FC236}">
                <a16:creationId xmlns:a16="http://schemas.microsoft.com/office/drawing/2014/main" id="{08B857D1-D748-D237-66D6-B3A0921CB67B}"/>
              </a:ext>
            </a:extLst>
          </p:cNvPr>
          <p:cNvSpPr txBox="1"/>
          <p:nvPr/>
        </p:nvSpPr>
        <p:spPr>
          <a:xfrm>
            <a:off x="9679983" y="2022289"/>
            <a:ext cx="7684576" cy="7725192"/>
          </a:xfrm>
          <a:prstGeom prst="rect">
            <a:avLst/>
          </a:prstGeom>
          <a:noFill/>
        </p:spPr>
        <p:txBody>
          <a:bodyPr wrap="square" rtlCol="0">
            <a:spAutoFit/>
          </a:bodyPr>
          <a:lstStyle/>
          <a:p>
            <a:r>
              <a:rPr lang="en-US" sz="2000" dirty="0">
                <a:latin typeface="Century" panose="02040604050505020304" pitchFamily="18" charset="0"/>
              </a:rPr>
              <a:t>From distribution plots of different features, outliers are present in</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b="1" dirty="0">
                <a:latin typeface="Century" panose="02040604050505020304" pitchFamily="18" charset="0"/>
              </a:rPr>
              <a:t>Rainfall(mm), Snowfall (cm) columns</a:t>
            </a:r>
          </a:p>
          <a:p>
            <a:endParaRPr lang="en-US" sz="2000" dirty="0">
              <a:latin typeface="Century" panose="02040604050505020304" pitchFamily="18" charset="0"/>
            </a:endParaRPr>
          </a:p>
          <a:p>
            <a:pPr algn="just">
              <a:lnSpc>
                <a:spcPct val="150000"/>
              </a:lnSpc>
            </a:pPr>
            <a:r>
              <a:rPr lang="en-US" sz="2000" dirty="0">
                <a:latin typeface="Century" panose="02040604050505020304" pitchFamily="18" charset="0"/>
              </a:rPr>
              <a:t>	Most of the values are zero and few are non zero which is understandable as we don't see rain and snow everyday. Based on the nature of data, it is unlikely that the nonzero values represent outliers. Hence used </a:t>
            </a:r>
            <a:r>
              <a:rPr lang="en-US" sz="2000" b="1" dirty="0">
                <a:latin typeface="Century" panose="02040604050505020304" pitchFamily="18" charset="0"/>
              </a:rPr>
              <a:t>99th quantile </a:t>
            </a:r>
            <a:r>
              <a:rPr lang="en-US" sz="2000" dirty="0">
                <a:latin typeface="Century" panose="02040604050505020304" pitchFamily="18" charset="0"/>
              </a:rPr>
              <a:t>for capping outliers.</a:t>
            </a:r>
          </a:p>
          <a:p>
            <a:endParaRPr lang="en-US" sz="2000" dirty="0">
              <a:latin typeface="Century" panose="02040604050505020304" pitchFamily="18" charset="0"/>
            </a:endParaRPr>
          </a:p>
          <a:p>
            <a:pPr marL="457200" indent="-457200">
              <a:buFont typeface="Arial" panose="020B0604020202020204" pitchFamily="34" charset="0"/>
              <a:buChar char="•"/>
            </a:pPr>
            <a:r>
              <a:rPr lang="en-US" sz="2000" dirty="0">
                <a:latin typeface="Century" panose="02040604050505020304" pitchFamily="18" charset="0"/>
              </a:rPr>
              <a:t> </a:t>
            </a:r>
            <a:r>
              <a:rPr lang="en-US" sz="2000" b="1" dirty="0">
                <a:latin typeface="Century" panose="02040604050505020304" pitchFamily="18" charset="0"/>
              </a:rPr>
              <a:t>Wind speed (m/s), Solar Radiation (MJ/m2) columns</a:t>
            </a:r>
            <a:endParaRPr lang="en-US" sz="2000" b="1" dirty="0"/>
          </a:p>
          <a:p>
            <a:pPr marL="457200" indent="-457200">
              <a:buFont typeface="Arial" panose="020B0604020202020204" pitchFamily="34" charset="0"/>
              <a:buChar char="•"/>
            </a:pPr>
            <a:endParaRPr lang="en-US" sz="2000" dirty="0"/>
          </a:p>
          <a:p>
            <a:r>
              <a:rPr lang="en-US" sz="2000" dirty="0">
                <a:latin typeface="Century" panose="02040604050505020304" pitchFamily="18" charset="0"/>
              </a:rPr>
              <a:t>The distribution of values are right skewed. Hence used </a:t>
            </a:r>
            <a:r>
              <a:rPr lang="en-US" sz="2000" b="1" dirty="0">
                <a:latin typeface="Century" panose="02040604050505020304" pitchFamily="18" charset="0"/>
              </a:rPr>
              <a:t>IQR method </a:t>
            </a:r>
            <a:r>
              <a:rPr lang="en-US" sz="2000" dirty="0">
                <a:latin typeface="Century" panose="02040604050505020304" pitchFamily="18" charset="0"/>
              </a:rPr>
              <a:t>for capping outliers.</a:t>
            </a:r>
          </a:p>
          <a:p>
            <a:endParaRPr lang="en-US" dirty="0">
              <a:latin typeface="Century" panose="02040604050505020304" pitchFamily="18" charset="0"/>
            </a:endParaRPr>
          </a:p>
          <a:p>
            <a:endParaRPr lang="en-US" sz="1800" dirty="0">
              <a:latin typeface="Century" panose="02040604050505020304" pitchFamily="18" charset="0"/>
            </a:endParaRPr>
          </a:p>
          <a:p>
            <a:pPr marL="457200" indent="-457200" algn="just">
              <a:buFont typeface="Wingdings" panose="05000000000000000000" pitchFamily="2" charset="2"/>
              <a:buChar char="v"/>
            </a:pPr>
            <a:r>
              <a:rPr lang="en-US" sz="2400" dirty="0">
                <a:latin typeface="Century" panose="02040604050505020304" pitchFamily="18" charset="0"/>
              </a:rPr>
              <a:t>The NULL values  created in place of these outliers are imputed  with the median value of that particular column or field.</a:t>
            </a:r>
          </a:p>
          <a:p>
            <a:endParaRPr lang="en-US" sz="2000" dirty="0">
              <a:latin typeface="Century" panose="02040604050505020304" pitchFamily="18" charset="0"/>
            </a:endParaRPr>
          </a:p>
          <a:p>
            <a:endParaRPr lang="en-IN" dirty="0"/>
          </a:p>
        </p:txBody>
      </p:sp>
      <p:sp>
        <p:nvSpPr>
          <p:cNvPr id="11" name="Slide Number Placeholder 10">
            <a:extLst>
              <a:ext uri="{FF2B5EF4-FFF2-40B4-BE49-F238E27FC236}">
                <a16:creationId xmlns:a16="http://schemas.microsoft.com/office/drawing/2014/main" id="{6F698411-4209-915A-2FBF-781A5A698950}"/>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3621170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5F5564-4979-4968-355F-9A2EC89D76B3}"/>
              </a:ext>
            </a:extLst>
          </p:cNvPr>
          <p:cNvSpPr txBox="1"/>
          <p:nvPr/>
        </p:nvSpPr>
        <p:spPr>
          <a:xfrm>
            <a:off x="691612" y="647700"/>
            <a:ext cx="16904776" cy="4401205"/>
          </a:xfrm>
          <a:prstGeom prst="rect">
            <a:avLst/>
          </a:prstGeom>
          <a:noFill/>
        </p:spPr>
        <p:txBody>
          <a:bodyPr wrap="square">
            <a:spAutoFit/>
          </a:bodyPr>
          <a:lstStyle/>
          <a:p>
            <a:r>
              <a:rPr lang="en-US" sz="2800" b="1" dirty="0">
                <a:latin typeface="Arial Black" panose="020B0A04020102020204" pitchFamily="34" charset="0"/>
              </a:rPr>
              <a:t>FEATURE ENCODING</a:t>
            </a:r>
          </a:p>
          <a:p>
            <a:pPr marL="514350" indent="-514350">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Machine learning models can only work with numerical values and therefore we have to turn the categorical columns to numerical columns, and this is achieved by feature encoding. </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a:t>
            </a:r>
            <a:r>
              <a:rPr lang="en-US" sz="2800" b="1" dirty="0">
                <a:latin typeface="Century" panose="02040604050505020304" pitchFamily="18" charset="0"/>
              </a:rPr>
              <a:t>CUSTOM ENCODING </a:t>
            </a:r>
            <a:r>
              <a:rPr lang="en-US" sz="2800" dirty="0">
                <a:latin typeface="Century" panose="02040604050505020304" pitchFamily="18" charset="0"/>
              </a:rPr>
              <a:t>using user-defined functions to convert categorical columns Seasons, Holiday, Month, Weekday columns to numerical columns.</a:t>
            </a:r>
            <a:endParaRPr lang="en-US" sz="2800" b="1" dirty="0">
              <a:latin typeface="Century" panose="02040604050505020304" pitchFamily="18" charset="0"/>
            </a:endParaRPr>
          </a:p>
          <a:p>
            <a:pPr algn="just"/>
            <a:endParaRPr lang="en-US" sz="2800" b="1" dirty="0">
              <a:latin typeface="Arial Black" panose="020B0A04020102020204" pitchFamily="34" charset="0"/>
            </a:endParaRPr>
          </a:p>
          <a:p>
            <a:pPr algn="just"/>
            <a:r>
              <a:rPr lang="en-US" sz="2800" b="1" dirty="0">
                <a:latin typeface="Arial Black" panose="020B0A04020102020204" pitchFamily="34" charset="0"/>
              </a:rPr>
              <a:t> </a:t>
            </a:r>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391A74B6-F76C-3278-5031-785288533FB0}"/>
              </a:ext>
            </a:extLst>
          </p:cNvPr>
          <p:cNvPicPr>
            <a:picLocks noChangeAspect="1"/>
          </p:cNvPicPr>
          <p:nvPr/>
        </p:nvPicPr>
        <p:blipFill>
          <a:blip r:embed="rId2"/>
          <a:stretch>
            <a:fillRect/>
          </a:stretch>
        </p:blipFill>
        <p:spPr>
          <a:xfrm>
            <a:off x="12274012" y="3619500"/>
            <a:ext cx="5480588" cy="5413204"/>
          </a:xfrm>
          <a:prstGeom prst="rect">
            <a:avLst/>
          </a:prstGeom>
        </p:spPr>
      </p:pic>
      <p:sp>
        <p:nvSpPr>
          <p:cNvPr id="5" name="TextBox 4">
            <a:extLst>
              <a:ext uri="{FF2B5EF4-FFF2-40B4-BE49-F238E27FC236}">
                <a16:creationId xmlns:a16="http://schemas.microsoft.com/office/drawing/2014/main" id="{3D8211EE-49EC-B946-7CE1-5C9EADD23F42}"/>
              </a:ext>
            </a:extLst>
          </p:cNvPr>
          <p:cNvSpPr txBox="1"/>
          <p:nvPr/>
        </p:nvSpPr>
        <p:spPr>
          <a:xfrm>
            <a:off x="691612" y="4589286"/>
            <a:ext cx="11424188" cy="4462760"/>
          </a:xfrm>
          <a:prstGeom prst="rect">
            <a:avLst/>
          </a:prstGeom>
          <a:noFill/>
        </p:spPr>
        <p:txBody>
          <a:bodyPr wrap="square" rtlCol="0">
            <a:spAutoFit/>
          </a:bodyPr>
          <a:lstStyle/>
          <a:p>
            <a:pPr algn="just"/>
            <a:r>
              <a:rPr lang="en-US" sz="2800" dirty="0">
                <a:latin typeface="Arial Black" panose="020B0A04020102020204" pitchFamily="34" charset="0"/>
              </a:rPr>
              <a:t>MULTI- COLLINEARITY CHECK FOR FEATURE REMOVAL</a:t>
            </a:r>
            <a:endParaRPr lang="en-US" sz="2800" b="1" dirty="0">
              <a:latin typeface="Arial Black" panose="020B0A04020102020204" pitchFamily="34" charset="0"/>
            </a:endParaRPr>
          </a:p>
          <a:p>
            <a:pPr marL="514350" indent="-514350" algn="just">
              <a:buAutoNum type="arabicPeriod"/>
            </a:pPr>
            <a:endParaRPr lang="en-US" sz="2800" b="1" dirty="0">
              <a:latin typeface="Arial Black" panose="020B0A04020102020204" pitchFamily="34" charset="0"/>
            </a:endParaRPr>
          </a:p>
          <a:p>
            <a:pPr algn="just">
              <a:lnSpc>
                <a:spcPct val="150000"/>
              </a:lnSpc>
            </a:pPr>
            <a:r>
              <a:rPr lang="en-US" sz="2800" dirty="0">
                <a:latin typeface="Century" panose="02040604050505020304" pitchFamily="18" charset="0"/>
              </a:rPr>
              <a:t>Multicollinearity is when two independent variables are highly correlated to each other.</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Used VIF for checking multicollinearity.</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Dew Point Temperature is highly correlated to Temperature. Hence dropped Dew Point Temperature column.</a:t>
            </a:r>
          </a:p>
          <a:p>
            <a:endParaRPr lang="en-IN" dirty="0"/>
          </a:p>
        </p:txBody>
      </p:sp>
      <p:sp>
        <p:nvSpPr>
          <p:cNvPr id="6" name="Slide Number Placeholder 5">
            <a:extLst>
              <a:ext uri="{FF2B5EF4-FFF2-40B4-BE49-F238E27FC236}">
                <a16:creationId xmlns:a16="http://schemas.microsoft.com/office/drawing/2014/main" id="{630C43B4-A9C4-15D6-3F2D-13883A33D688}"/>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282418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BCD239-09BA-FE74-370E-0046A5923B50}"/>
              </a:ext>
            </a:extLst>
          </p:cNvPr>
          <p:cNvSpPr txBox="1"/>
          <p:nvPr/>
        </p:nvSpPr>
        <p:spPr>
          <a:xfrm>
            <a:off x="914400" y="723900"/>
            <a:ext cx="16611600" cy="8710077"/>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latin typeface="Century" panose="02040604050505020304" pitchFamily="18" charset="0"/>
              </a:rPr>
              <a:t>The distribution of Rented Bike Count (target variable) was right skewed, and to train a robust model we can transform it to normal. Applied </a:t>
            </a:r>
            <a:r>
              <a:rPr lang="en-US" sz="2800" b="1" dirty="0">
                <a:latin typeface="Century" panose="02040604050505020304" pitchFamily="18" charset="0"/>
              </a:rPr>
              <a:t>square root  transformation </a:t>
            </a:r>
            <a:r>
              <a:rPr lang="en-US" sz="2800" dirty="0">
                <a:latin typeface="Century" panose="02040604050505020304" pitchFamily="18" charset="0"/>
              </a:rPr>
              <a:t>to transform the distribution to normal.</a:t>
            </a:r>
            <a:r>
              <a:rPr lang="en-US" sz="2800" b="0" i="0" dirty="0">
                <a:solidFill>
                  <a:srgbClr val="374151"/>
                </a:solidFill>
                <a:effectLst/>
                <a:latin typeface="Century" panose="02040604050505020304" pitchFamily="18" charset="0"/>
              </a:rPr>
              <a:t> </a:t>
            </a:r>
          </a:p>
          <a:p>
            <a:pPr marL="457200" indent="-457200">
              <a:lnSpc>
                <a:spcPct val="150000"/>
              </a:lnSpc>
              <a:buFont typeface="Arial" panose="020B0604020202020204" pitchFamily="34" charset="0"/>
              <a:buChar char="•"/>
            </a:pPr>
            <a:r>
              <a:rPr lang="en-US" sz="2800" b="0" i="0" dirty="0">
                <a:solidFill>
                  <a:srgbClr val="374151"/>
                </a:solidFill>
                <a:effectLst/>
                <a:latin typeface="Century" panose="02040604050505020304" pitchFamily="18" charset="0"/>
              </a:rPr>
              <a:t>This transformation is particularly useful when the data exhibits right-skewness, as it tends to compress higher values more than lower values.</a:t>
            </a:r>
          </a:p>
          <a:p>
            <a:pPr>
              <a:lnSpc>
                <a:spcPct val="150000"/>
              </a:lnSpc>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endParaRPr lang="en-US" sz="2800" dirty="0">
              <a:latin typeface="Century" panose="02040604050505020304" pitchFamily="18" charset="0"/>
            </a:endParaRPr>
          </a:p>
          <a:p>
            <a:pPr marL="457200" indent="-457200">
              <a:buFont typeface="Arial" panose="020B0604020202020204" pitchFamily="34" charset="0"/>
              <a:buChar char="•"/>
            </a:pPr>
            <a:r>
              <a:rPr lang="en-US" sz="2800" dirty="0">
                <a:latin typeface="Century" panose="02040604050505020304" pitchFamily="18" charset="0"/>
              </a:rPr>
              <a:t>Similarly applied square root to Wind Speed (m/s) to transform it to normal as it was originally skewed.</a:t>
            </a:r>
            <a:endParaRPr lang="en-IN" sz="2800" dirty="0">
              <a:latin typeface="Century" panose="02040604050505020304" pitchFamily="18" charset="0"/>
            </a:endParaRPr>
          </a:p>
        </p:txBody>
      </p:sp>
      <p:pic>
        <p:nvPicPr>
          <p:cNvPr id="7" name="Picture 6">
            <a:extLst>
              <a:ext uri="{FF2B5EF4-FFF2-40B4-BE49-F238E27FC236}">
                <a16:creationId xmlns:a16="http://schemas.microsoft.com/office/drawing/2014/main" id="{3150E229-50AB-F7C6-0FB0-A9D1CA3E2D60}"/>
              </a:ext>
            </a:extLst>
          </p:cNvPr>
          <p:cNvPicPr>
            <a:picLocks noChangeAspect="1"/>
          </p:cNvPicPr>
          <p:nvPr/>
        </p:nvPicPr>
        <p:blipFill>
          <a:blip r:embed="rId2"/>
          <a:stretch>
            <a:fillRect/>
          </a:stretch>
        </p:blipFill>
        <p:spPr>
          <a:xfrm>
            <a:off x="2362200" y="4152900"/>
            <a:ext cx="11887200" cy="3829896"/>
          </a:xfrm>
          <a:prstGeom prst="rect">
            <a:avLst/>
          </a:prstGeom>
        </p:spPr>
      </p:pic>
      <p:sp>
        <p:nvSpPr>
          <p:cNvPr id="10" name="Slide Number Placeholder 9">
            <a:extLst>
              <a:ext uri="{FF2B5EF4-FFF2-40B4-BE49-F238E27FC236}">
                <a16:creationId xmlns:a16="http://schemas.microsoft.com/office/drawing/2014/main" id="{69A198AB-1DAE-0D95-2B4A-9483EA8204E5}"/>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110580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9675A1-481D-FEC4-69CC-F5E03E699E01}"/>
              </a:ext>
            </a:extLst>
          </p:cNvPr>
          <p:cNvSpPr/>
          <p:nvPr/>
        </p:nvSpPr>
        <p:spPr>
          <a:xfrm>
            <a:off x="1066800" y="1083732"/>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IMPLEMENTATION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3" name="TextBox 2">
            <a:extLst>
              <a:ext uri="{FF2B5EF4-FFF2-40B4-BE49-F238E27FC236}">
                <a16:creationId xmlns:a16="http://schemas.microsoft.com/office/drawing/2014/main" id="{5E9EAC1E-D310-E008-5442-81F9DC613BF4}"/>
              </a:ext>
            </a:extLst>
          </p:cNvPr>
          <p:cNvSpPr txBox="1"/>
          <p:nvPr/>
        </p:nvSpPr>
        <p:spPr>
          <a:xfrm>
            <a:off x="1066800" y="2628900"/>
            <a:ext cx="16154400" cy="6555641"/>
          </a:xfrm>
          <a:prstGeom prst="rect">
            <a:avLst/>
          </a:prstGeom>
          <a:noFill/>
        </p:spPr>
        <p:txBody>
          <a:bodyPr wrap="square" rtlCol="0">
            <a:spAutoFit/>
          </a:bodyPr>
          <a:lstStyle/>
          <a:p>
            <a:pPr marL="457200" indent="-457200">
              <a:buFont typeface="Arial" panose="020B0604020202020204" pitchFamily="34" charset="0"/>
              <a:buChar char="•"/>
            </a:pPr>
            <a:r>
              <a:rPr lang="en-IN" sz="2800" dirty="0">
                <a:latin typeface="Century" panose="02040604050505020304" pitchFamily="18" charset="0"/>
              </a:rPr>
              <a:t>The </a:t>
            </a:r>
            <a:r>
              <a:rPr lang="en-IN" sz="2800" b="1" dirty="0">
                <a:latin typeface="Century" panose="02040604050505020304" pitchFamily="18" charset="0"/>
              </a:rPr>
              <a:t>Rented Bike Count </a:t>
            </a:r>
            <a:r>
              <a:rPr lang="en-IN" sz="2800" dirty="0">
                <a:latin typeface="Century" panose="02040604050505020304" pitchFamily="18" charset="0"/>
              </a:rPr>
              <a:t>(target variable) is  continuous in nature.</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Used various regression algorithms along with hyper parameter tuning and cross validation to get the best model. </a:t>
            </a:r>
          </a:p>
          <a:p>
            <a:endParaRPr lang="en-IN" sz="2800" dirty="0">
              <a:latin typeface="Century" panose="02040604050505020304" pitchFamily="18" charset="0"/>
            </a:endParaRPr>
          </a:p>
          <a:p>
            <a:pPr marL="457200" indent="-457200">
              <a:buFont typeface="Arial" panose="020B0604020202020204" pitchFamily="34" charset="0"/>
              <a:buChar char="•"/>
            </a:pPr>
            <a:r>
              <a:rPr lang="en-IN" sz="2800" dirty="0">
                <a:latin typeface="Century" panose="02040604050505020304" pitchFamily="18" charset="0"/>
              </a:rPr>
              <a:t>Algorithms used: </a:t>
            </a:r>
          </a:p>
          <a:p>
            <a:pPr>
              <a:lnSpc>
                <a:spcPct val="200000"/>
              </a:lnSpc>
            </a:pPr>
            <a:r>
              <a:rPr lang="en-IN" sz="2800" dirty="0">
                <a:latin typeface="Century" panose="02040604050505020304" pitchFamily="18" charset="0"/>
              </a:rPr>
              <a:t>	• Linear Regression </a:t>
            </a:r>
          </a:p>
          <a:p>
            <a:pPr>
              <a:lnSpc>
                <a:spcPct val="200000"/>
              </a:lnSpc>
            </a:pPr>
            <a:r>
              <a:rPr lang="en-IN" sz="2800" dirty="0">
                <a:latin typeface="Century" panose="02040604050505020304" pitchFamily="18" charset="0"/>
              </a:rPr>
              <a:t>	• XGBoost Regressor</a:t>
            </a:r>
          </a:p>
          <a:p>
            <a:pPr>
              <a:lnSpc>
                <a:spcPct val="200000"/>
              </a:lnSpc>
            </a:pPr>
            <a:r>
              <a:rPr lang="en-IN" sz="2800" dirty="0">
                <a:latin typeface="Century" panose="02040604050505020304" pitchFamily="18" charset="0"/>
              </a:rPr>
              <a:t>	• Decision Tree Regressor </a:t>
            </a:r>
          </a:p>
          <a:p>
            <a:pPr>
              <a:lnSpc>
                <a:spcPct val="200000"/>
              </a:lnSpc>
            </a:pPr>
            <a:r>
              <a:rPr lang="en-IN" sz="2800" dirty="0">
                <a:latin typeface="Century" panose="02040604050505020304" pitchFamily="18" charset="0"/>
              </a:rPr>
              <a:t>	• Random Forest Regressor</a:t>
            </a:r>
          </a:p>
          <a:p>
            <a:endParaRPr lang="en-IN" sz="2800" dirty="0">
              <a:latin typeface="Century" panose="02040604050505020304" pitchFamily="18" charset="0"/>
            </a:endParaRPr>
          </a:p>
        </p:txBody>
      </p:sp>
      <p:pic>
        <p:nvPicPr>
          <p:cNvPr id="4" name="Picture 3">
            <a:extLst>
              <a:ext uri="{FF2B5EF4-FFF2-40B4-BE49-F238E27FC236}">
                <a16:creationId xmlns:a16="http://schemas.microsoft.com/office/drawing/2014/main" id="{D868A3C7-D0F1-08DB-5DC2-C941FE184D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5" name="Slide Number Placeholder 4">
            <a:extLst>
              <a:ext uri="{FF2B5EF4-FFF2-40B4-BE49-F238E27FC236}">
                <a16:creationId xmlns:a16="http://schemas.microsoft.com/office/drawing/2014/main" id="{890F137E-1FC4-59EB-EF49-69B489FEC089}"/>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3155038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5751F5-A5FA-3AFC-D165-D220F027CD5E}"/>
              </a:ext>
            </a:extLst>
          </p:cNvPr>
          <p:cNvPicPr>
            <a:picLocks noChangeAspect="1"/>
          </p:cNvPicPr>
          <p:nvPr/>
        </p:nvPicPr>
        <p:blipFill>
          <a:blip r:embed="rId2"/>
          <a:stretch>
            <a:fillRect/>
          </a:stretch>
        </p:blipFill>
        <p:spPr>
          <a:xfrm>
            <a:off x="533400" y="1333500"/>
            <a:ext cx="5283040" cy="4114800"/>
          </a:xfrm>
          <a:prstGeom prst="rect">
            <a:avLst/>
          </a:prstGeom>
        </p:spPr>
      </p:pic>
      <p:pic>
        <p:nvPicPr>
          <p:cNvPr id="7" name="Picture 6">
            <a:extLst>
              <a:ext uri="{FF2B5EF4-FFF2-40B4-BE49-F238E27FC236}">
                <a16:creationId xmlns:a16="http://schemas.microsoft.com/office/drawing/2014/main" id="{20C8877C-87F0-1A2A-A4D0-6C6533334C0F}"/>
              </a:ext>
            </a:extLst>
          </p:cNvPr>
          <p:cNvPicPr>
            <a:picLocks noChangeAspect="1"/>
          </p:cNvPicPr>
          <p:nvPr/>
        </p:nvPicPr>
        <p:blipFill>
          <a:blip r:embed="rId3"/>
          <a:stretch>
            <a:fillRect/>
          </a:stretch>
        </p:blipFill>
        <p:spPr>
          <a:xfrm>
            <a:off x="506278" y="5505386"/>
            <a:ext cx="5283040" cy="3981514"/>
          </a:xfrm>
          <a:prstGeom prst="rect">
            <a:avLst/>
          </a:prstGeom>
        </p:spPr>
      </p:pic>
      <p:pic>
        <p:nvPicPr>
          <p:cNvPr id="9" name="Picture 8">
            <a:extLst>
              <a:ext uri="{FF2B5EF4-FFF2-40B4-BE49-F238E27FC236}">
                <a16:creationId xmlns:a16="http://schemas.microsoft.com/office/drawing/2014/main" id="{B02B9BDC-69E4-44C1-2658-1DD0F939E58C}"/>
              </a:ext>
            </a:extLst>
          </p:cNvPr>
          <p:cNvPicPr>
            <a:picLocks noChangeAspect="1"/>
          </p:cNvPicPr>
          <p:nvPr/>
        </p:nvPicPr>
        <p:blipFill>
          <a:blip r:embed="rId4"/>
          <a:stretch>
            <a:fillRect/>
          </a:stretch>
        </p:blipFill>
        <p:spPr>
          <a:xfrm>
            <a:off x="12334112" y="1014301"/>
            <a:ext cx="5474316" cy="4357799"/>
          </a:xfrm>
          <a:prstGeom prst="rect">
            <a:avLst/>
          </a:prstGeom>
        </p:spPr>
      </p:pic>
      <p:pic>
        <p:nvPicPr>
          <p:cNvPr id="11" name="Picture 10">
            <a:extLst>
              <a:ext uri="{FF2B5EF4-FFF2-40B4-BE49-F238E27FC236}">
                <a16:creationId xmlns:a16="http://schemas.microsoft.com/office/drawing/2014/main" id="{78E47AA1-4214-71F1-0795-250C9DD8E45B}"/>
              </a:ext>
            </a:extLst>
          </p:cNvPr>
          <p:cNvPicPr>
            <a:picLocks noChangeAspect="1"/>
          </p:cNvPicPr>
          <p:nvPr/>
        </p:nvPicPr>
        <p:blipFill>
          <a:blip r:embed="rId5"/>
          <a:stretch>
            <a:fillRect/>
          </a:stretch>
        </p:blipFill>
        <p:spPr>
          <a:xfrm>
            <a:off x="12498684" y="5310548"/>
            <a:ext cx="5474316" cy="4176352"/>
          </a:xfrm>
          <a:prstGeom prst="rect">
            <a:avLst/>
          </a:prstGeom>
        </p:spPr>
      </p:pic>
      <p:pic>
        <p:nvPicPr>
          <p:cNvPr id="13" name="Picture 12">
            <a:extLst>
              <a:ext uri="{FF2B5EF4-FFF2-40B4-BE49-F238E27FC236}">
                <a16:creationId xmlns:a16="http://schemas.microsoft.com/office/drawing/2014/main" id="{D6E5FD43-6CB8-6EF4-2082-E65E516FC085}"/>
              </a:ext>
            </a:extLst>
          </p:cNvPr>
          <p:cNvPicPr>
            <a:picLocks noChangeAspect="1"/>
          </p:cNvPicPr>
          <p:nvPr/>
        </p:nvPicPr>
        <p:blipFill>
          <a:blip r:embed="rId6"/>
          <a:stretch>
            <a:fillRect/>
          </a:stretch>
        </p:blipFill>
        <p:spPr>
          <a:xfrm>
            <a:off x="5925930" y="2330143"/>
            <a:ext cx="6298692" cy="3202953"/>
          </a:xfrm>
          <a:prstGeom prst="rect">
            <a:avLst/>
          </a:prstGeom>
        </p:spPr>
      </p:pic>
      <p:sp>
        <p:nvSpPr>
          <p:cNvPr id="14" name="Rectangle 13">
            <a:extLst>
              <a:ext uri="{FF2B5EF4-FFF2-40B4-BE49-F238E27FC236}">
                <a16:creationId xmlns:a16="http://schemas.microsoft.com/office/drawing/2014/main" id="{72565CF5-532C-351E-6B20-05AE447C7715}"/>
              </a:ext>
            </a:extLst>
          </p:cNvPr>
          <p:cNvSpPr/>
          <p:nvPr/>
        </p:nvSpPr>
        <p:spPr>
          <a:xfrm>
            <a:off x="3527504" y="293728"/>
            <a:ext cx="10540771" cy="923330"/>
          </a:xfrm>
          <a:prstGeom prst="rect">
            <a:avLst/>
          </a:prstGeom>
          <a:noFill/>
        </p:spPr>
        <p:txBody>
          <a:bodyPr wrap="none" lIns="91440" tIns="45720" rIns="91440" bIns="45720">
            <a:spAutoFit/>
          </a:bodyPr>
          <a:lstStyle/>
          <a:p>
            <a:pPr algn="ctr"/>
            <a:r>
              <a:rPr lang="en-US" sz="5400" b="0" cap="none" spc="0" dirty="0">
                <a:ln w="0"/>
                <a:solidFill>
                  <a:srgbClr val="BB0587"/>
                </a:solidFill>
                <a:effectLst>
                  <a:outerShdw blurRad="38100" dist="19050" dir="2700000" algn="tl" rotWithShape="0">
                    <a:schemeClr val="dk1">
                      <a:alpha val="40000"/>
                    </a:schemeClr>
                  </a:outerShdw>
                </a:effectLst>
              </a:rPr>
              <a:t>MODEL PERFORMANCE EVALUATION</a:t>
            </a:r>
          </a:p>
        </p:txBody>
      </p:sp>
      <p:sp>
        <p:nvSpPr>
          <p:cNvPr id="15" name="TextBox 14">
            <a:extLst>
              <a:ext uri="{FF2B5EF4-FFF2-40B4-BE49-F238E27FC236}">
                <a16:creationId xmlns:a16="http://schemas.microsoft.com/office/drawing/2014/main" id="{1F8057AD-30D9-9808-D33B-6E068D5E3EFC}"/>
              </a:ext>
            </a:extLst>
          </p:cNvPr>
          <p:cNvSpPr txBox="1"/>
          <p:nvPr/>
        </p:nvSpPr>
        <p:spPr>
          <a:xfrm rot="10800000" flipV="1">
            <a:off x="6063380" y="5970386"/>
            <a:ext cx="5474314" cy="1569660"/>
          </a:xfrm>
          <a:prstGeom prst="rect">
            <a:avLst/>
          </a:prstGeom>
          <a:noFill/>
        </p:spPr>
        <p:txBody>
          <a:bodyPr wrap="square" rtlCol="0">
            <a:spAutoFit/>
          </a:bodyPr>
          <a:lstStyle/>
          <a:p>
            <a:pPr algn="just"/>
            <a:r>
              <a:rPr lang="en-US" sz="2400" b="1" dirty="0">
                <a:latin typeface="Century" panose="02040604050505020304" pitchFamily="18" charset="0"/>
              </a:rPr>
              <a:t>The XGBoost model is the best choice for this dataset as it has the highest R2 score, the lowest  MSE, and the lowest MAE </a:t>
            </a:r>
            <a:endParaRPr lang="en-IN" sz="2400" b="1" dirty="0">
              <a:latin typeface="Century" panose="02040604050505020304" pitchFamily="18" charset="0"/>
            </a:endParaRPr>
          </a:p>
        </p:txBody>
      </p:sp>
      <p:sp>
        <p:nvSpPr>
          <p:cNvPr id="16" name="Slide Number Placeholder 15">
            <a:extLst>
              <a:ext uri="{FF2B5EF4-FFF2-40B4-BE49-F238E27FC236}">
                <a16:creationId xmlns:a16="http://schemas.microsoft.com/office/drawing/2014/main" id="{F4F6F59F-772F-525F-A363-C9B79150DC44}"/>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009184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465014-1C54-F73A-D35A-8B3BF0567CFC}"/>
              </a:ext>
            </a:extLst>
          </p:cNvPr>
          <p:cNvSpPr/>
          <p:nvPr/>
        </p:nvSpPr>
        <p:spPr>
          <a:xfrm>
            <a:off x="1066800" y="647700"/>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MODEL INTERPRETATION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DAFE2A0-98CD-189A-9F51-D7176E491E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35200" y="3429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9828A1-3F02-B5F4-759D-6780F84117E9}"/>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7" name="Picture 6">
            <a:extLst>
              <a:ext uri="{FF2B5EF4-FFF2-40B4-BE49-F238E27FC236}">
                <a16:creationId xmlns:a16="http://schemas.microsoft.com/office/drawing/2014/main" id="{8A50C36A-3345-0B0E-5B6B-6D8A0F29F185}"/>
              </a:ext>
            </a:extLst>
          </p:cNvPr>
          <p:cNvPicPr>
            <a:picLocks noChangeAspect="1"/>
          </p:cNvPicPr>
          <p:nvPr/>
        </p:nvPicPr>
        <p:blipFill>
          <a:blip r:embed="rId3"/>
          <a:stretch>
            <a:fillRect/>
          </a:stretch>
        </p:blipFill>
        <p:spPr>
          <a:xfrm>
            <a:off x="752866" y="1714500"/>
            <a:ext cx="8933667" cy="7350684"/>
          </a:xfrm>
          <a:prstGeom prst="rect">
            <a:avLst/>
          </a:prstGeom>
        </p:spPr>
      </p:pic>
      <p:sp>
        <p:nvSpPr>
          <p:cNvPr id="8" name="TextBox 7">
            <a:extLst>
              <a:ext uri="{FF2B5EF4-FFF2-40B4-BE49-F238E27FC236}">
                <a16:creationId xmlns:a16="http://schemas.microsoft.com/office/drawing/2014/main" id="{ACB75614-9E34-2C15-C8DA-239762EBD0E8}"/>
              </a:ext>
            </a:extLst>
          </p:cNvPr>
          <p:cNvSpPr txBox="1"/>
          <p:nvPr/>
        </p:nvSpPr>
        <p:spPr>
          <a:xfrm>
            <a:off x="9372600" y="2857500"/>
            <a:ext cx="7772400" cy="4263155"/>
          </a:xfrm>
          <a:prstGeom prst="rect">
            <a:avLst/>
          </a:prstGeom>
          <a:noFill/>
        </p:spPr>
        <p:txBody>
          <a:bodyPr wrap="square" rtlCol="0">
            <a:spAutoFit/>
          </a:bodyPr>
          <a:lstStyle/>
          <a:p>
            <a:pPr algn="just">
              <a:lnSpc>
                <a:spcPct val="200000"/>
              </a:lnSpc>
            </a:pPr>
            <a:r>
              <a:rPr lang="en-US" sz="2800" dirty="0">
                <a:latin typeface="Century" panose="02040604050505020304" pitchFamily="18" charset="0"/>
              </a:rPr>
              <a:t>We can see that </a:t>
            </a:r>
            <a:r>
              <a:rPr lang="en-US" sz="2800" b="1" dirty="0">
                <a:latin typeface="Century" panose="02040604050505020304" pitchFamily="18" charset="0"/>
              </a:rPr>
              <a:t>Hour and Temperature </a:t>
            </a:r>
            <a:r>
              <a:rPr lang="en-US" sz="2800" dirty="0">
                <a:latin typeface="Century" panose="02040604050505020304" pitchFamily="18" charset="0"/>
              </a:rPr>
              <a:t>are the two most important feature to predict rental bike demand, then followed by </a:t>
            </a:r>
            <a:r>
              <a:rPr lang="en-US" sz="2800" b="1" dirty="0">
                <a:latin typeface="Century" panose="02040604050505020304" pitchFamily="18" charset="0"/>
              </a:rPr>
              <a:t>Humidity, Season(Winter), Solar Radiation, Rainfall etc.</a:t>
            </a:r>
            <a:endParaRPr lang="en-IN" sz="2800" b="1" dirty="0">
              <a:latin typeface="Century" panose="02040604050505020304" pitchFamily="18" charset="0"/>
            </a:endParaRPr>
          </a:p>
        </p:txBody>
      </p:sp>
    </p:spTree>
    <p:extLst>
      <p:ext uri="{BB962C8B-B14F-4D97-AF65-F5344CB8AC3E}">
        <p14:creationId xmlns:p14="http://schemas.microsoft.com/office/powerpoint/2010/main" val="623969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B48E9A-BCDA-4091-3D53-65B8085A1850}"/>
              </a:ext>
            </a:extLst>
          </p:cNvPr>
          <p:cNvSpPr/>
          <p:nvPr/>
        </p:nvSpPr>
        <p:spPr>
          <a:xfrm>
            <a:off x="1447800" y="876300"/>
            <a:ext cx="7338997"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POINTS FOR DISCUSSION </a:t>
            </a:r>
          </a:p>
        </p:txBody>
      </p:sp>
      <p:sp>
        <p:nvSpPr>
          <p:cNvPr id="6" name="TextBox 5">
            <a:extLst>
              <a:ext uri="{FF2B5EF4-FFF2-40B4-BE49-F238E27FC236}">
                <a16:creationId xmlns:a16="http://schemas.microsoft.com/office/drawing/2014/main" id="{CD58FE69-406D-CFA5-DD06-80B047D72A8C}"/>
              </a:ext>
            </a:extLst>
          </p:cNvPr>
          <p:cNvSpPr txBox="1"/>
          <p:nvPr/>
        </p:nvSpPr>
        <p:spPr>
          <a:xfrm>
            <a:off x="9820684" y="2781300"/>
            <a:ext cx="7696200" cy="4139082"/>
          </a:xfrm>
          <a:prstGeom prst="rect">
            <a:avLst/>
          </a:prstGeom>
          <a:noFill/>
        </p:spPr>
        <p:txBody>
          <a:bodyPr wrap="square">
            <a:spAutoFit/>
          </a:bodyPr>
          <a:lstStyle/>
          <a:p>
            <a:pPr>
              <a:lnSpc>
                <a:spcPct val="150000"/>
              </a:lnSpc>
            </a:pPr>
            <a:r>
              <a:rPr lang="en-US" sz="3600" b="1" dirty="0">
                <a:latin typeface="Century" panose="02040604050505020304" pitchFamily="18" charset="0"/>
              </a:rPr>
              <a:t>6. Hypothesis Testing </a:t>
            </a:r>
          </a:p>
          <a:p>
            <a:pPr>
              <a:lnSpc>
                <a:spcPct val="150000"/>
              </a:lnSpc>
            </a:pPr>
            <a:r>
              <a:rPr lang="en-US" sz="3600" b="1" dirty="0">
                <a:latin typeface="Century" panose="02040604050505020304" pitchFamily="18" charset="0"/>
              </a:rPr>
              <a:t>7. Feature Engineering </a:t>
            </a:r>
          </a:p>
          <a:p>
            <a:pPr>
              <a:lnSpc>
                <a:spcPct val="150000"/>
              </a:lnSpc>
            </a:pPr>
            <a:r>
              <a:rPr lang="en-US" sz="3600" b="1" dirty="0">
                <a:latin typeface="Century" panose="02040604050505020304" pitchFamily="18" charset="0"/>
              </a:rPr>
              <a:t>8. Model Implementation</a:t>
            </a:r>
          </a:p>
          <a:p>
            <a:pPr>
              <a:lnSpc>
                <a:spcPct val="150000"/>
              </a:lnSpc>
            </a:pPr>
            <a:r>
              <a:rPr lang="en-US" sz="3600" b="1" dirty="0">
                <a:latin typeface="Century" panose="02040604050505020304" pitchFamily="18" charset="0"/>
              </a:rPr>
              <a:t>9. Model Interpretation </a:t>
            </a:r>
          </a:p>
          <a:p>
            <a:pPr>
              <a:lnSpc>
                <a:spcPct val="150000"/>
              </a:lnSpc>
            </a:pPr>
            <a:r>
              <a:rPr lang="en-US" sz="3600" b="1" dirty="0">
                <a:latin typeface="Century" panose="02040604050505020304" pitchFamily="18" charset="0"/>
              </a:rPr>
              <a:t>10. Conclusion</a:t>
            </a:r>
            <a:endParaRPr lang="en-IN" sz="3600" b="1" dirty="0">
              <a:latin typeface="Century" panose="02040604050505020304" pitchFamily="18" charset="0"/>
            </a:endParaRPr>
          </a:p>
        </p:txBody>
      </p:sp>
      <p:pic>
        <p:nvPicPr>
          <p:cNvPr id="7" name="Picture 6">
            <a:extLst>
              <a:ext uri="{FF2B5EF4-FFF2-40B4-BE49-F238E27FC236}">
                <a16:creationId xmlns:a16="http://schemas.microsoft.com/office/drawing/2014/main" id="{35831D0C-29DB-D669-8500-F7BF96B57F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40850" y="419100"/>
            <a:ext cx="2876034" cy="1600200"/>
          </a:xfrm>
          <a:prstGeom prst="rect">
            <a:avLst/>
          </a:prstGeom>
          <a:effectLst>
            <a:softEdge rad="241300"/>
          </a:effectLst>
        </p:spPr>
      </p:pic>
      <p:sp>
        <p:nvSpPr>
          <p:cNvPr id="9" name="TextBox 8">
            <a:extLst>
              <a:ext uri="{FF2B5EF4-FFF2-40B4-BE49-F238E27FC236}">
                <a16:creationId xmlns:a16="http://schemas.microsoft.com/office/drawing/2014/main" id="{01BC8BF8-1116-AA02-D428-4C4730F64516}"/>
              </a:ext>
            </a:extLst>
          </p:cNvPr>
          <p:cNvSpPr txBox="1"/>
          <p:nvPr/>
        </p:nvSpPr>
        <p:spPr>
          <a:xfrm>
            <a:off x="1219200" y="2781300"/>
            <a:ext cx="8077200" cy="4970079"/>
          </a:xfrm>
          <a:prstGeom prst="rect">
            <a:avLst/>
          </a:prstGeom>
          <a:noFill/>
        </p:spPr>
        <p:txBody>
          <a:bodyPr wrap="square">
            <a:spAutoFit/>
          </a:bodyPr>
          <a:lstStyle/>
          <a:p>
            <a:pPr marL="742950" indent="-742950">
              <a:lnSpc>
                <a:spcPct val="150000"/>
              </a:lnSpc>
              <a:buFont typeface="+mj-lt"/>
              <a:buAutoNum type="arabicPeriod"/>
            </a:pPr>
            <a:r>
              <a:rPr lang="en-US" sz="3600" b="1" dirty="0">
                <a:latin typeface="Century" panose="02040604050505020304" pitchFamily="18" charset="0"/>
              </a:rPr>
              <a:t>Problem Statement </a:t>
            </a:r>
          </a:p>
          <a:p>
            <a:pPr marL="742950" indent="-742950">
              <a:lnSpc>
                <a:spcPct val="150000"/>
              </a:lnSpc>
              <a:buFont typeface="+mj-lt"/>
              <a:buAutoNum type="arabicPeriod"/>
            </a:pPr>
            <a:r>
              <a:rPr lang="en-US" sz="3600" b="1" dirty="0">
                <a:latin typeface="Century" panose="02040604050505020304" pitchFamily="18" charset="0"/>
              </a:rPr>
              <a:t>Tech Stack Used</a:t>
            </a:r>
          </a:p>
          <a:p>
            <a:pPr marL="742950" indent="-742950">
              <a:lnSpc>
                <a:spcPct val="150000"/>
              </a:lnSpc>
              <a:buFont typeface="+mj-lt"/>
              <a:buAutoNum type="arabicPeriod"/>
            </a:pPr>
            <a:r>
              <a:rPr lang="en-US" sz="3600" b="1" dirty="0">
                <a:latin typeface="Century" panose="02040604050505020304" pitchFamily="18" charset="0"/>
              </a:rPr>
              <a:t>Data Description </a:t>
            </a:r>
          </a:p>
          <a:p>
            <a:pPr marL="742950" indent="-742950">
              <a:lnSpc>
                <a:spcPct val="150000"/>
              </a:lnSpc>
              <a:buFont typeface="+mj-lt"/>
              <a:buAutoNum type="arabicPeriod"/>
            </a:pPr>
            <a:r>
              <a:rPr lang="en-US" sz="3600" b="1" dirty="0">
                <a:latin typeface="Century" panose="02040604050505020304" pitchFamily="18" charset="0"/>
              </a:rPr>
              <a:t>Data Preparation and Cleaning</a:t>
            </a:r>
          </a:p>
          <a:p>
            <a:pPr marL="742950" indent="-742950">
              <a:lnSpc>
                <a:spcPct val="150000"/>
              </a:lnSpc>
              <a:buFont typeface="+mj-lt"/>
              <a:buAutoNum type="arabicPeriod"/>
            </a:pPr>
            <a:r>
              <a:rPr lang="en-US" sz="3600" b="1" dirty="0">
                <a:latin typeface="Century" panose="02040604050505020304" pitchFamily="18" charset="0"/>
              </a:rPr>
              <a:t>Exploratory Data Analysis </a:t>
            </a:r>
          </a:p>
          <a:p>
            <a:pPr marL="571500" indent="-571500">
              <a:lnSpc>
                <a:spcPct val="150000"/>
              </a:lnSpc>
              <a:buFont typeface="Arial" panose="020B0604020202020204" pitchFamily="34" charset="0"/>
              <a:buChar char="•"/>
            </a:pPr>
            <a:endParaRPr lang="en-US" sz="3600" b="1" dirty="0">
              <a:latin typeface="Century" panose="02040604050505020304" pitchFamily="18" charset="0"/>
            </a:endParaRPr>
          </a:p>
        </p:txBody>
      </p:sp>
      <p:sp>
        <p:nvSpPr>
          <p:cNvPr id="10" name="Slide Number Placeholder 9">
            <a:extLst>
              <a:ext uri="{FF2B5EF4-FFF2-40B4-BE49-F238E27FC236}">
                <a16:creationId xmlns:a16="http://schemas.microsoft.com/office/drawing/2014/main" id="{9A6031C1-2E81-2FB6-37B2-3D76C92A5CC1}"/>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193590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5DC72-5993-2046-F289-E0B3B0BE34AD}"/>
              </a:ext>
            </a:extLst>
          </p:cNvPr>
          <p:cNvSpPr/>
          <p:nvPr/>
        </p:nvSpPr>
        <p:spPr>
          <a:xfrm>
            <a:off x="839492" y="774915"/>
            <a:ext cx="8305800" cy="1754326"/>
          </a:xfrm>
          <a:prstGeom prst="rect">
            <a:avLst/>
          </a:prstGeom>
          <a:noFill/>
        </p:spPr>
        <p:txBody>
          <a:bodyPr wrap="square" lIns="91440" tIns="45720" rIns="91440" bIns="45720">
            <a:spAutoFit/>
          </a:bodyPr>
          <a:lstStyle/>
          <a:p>
            <a:r>
              <a:rPr lang="en-US" sz="5400" dirty="0">
                <a:ln w="0"/>
                <a:solidFill>
                  <a:srgbClr val="C00000"/>
                </a:solidFill>
                <a:effectLst>
                  <a:outerShdw blurRad="38100" dist="19050" dir="2700000" algn="tl" rotWithShape="0">
                    <a:schemeClr val="dk1">
                      <a:alpha val="40000"/>
                    </a:schemeClr>
                  </a:outerShdw>
                </a:effectLst>
              </a:rPr>
              <a:t>CONCLUSION</a:t>
            </a:r>
            <a:endParaRPr lang="en-US" sz="5400" b="0" cap="none" spc="0" dirty="0">
              <a:ln w="0"/>
              <a:solidFill>
                <a:srgbClr val="C00000"/>
              </a:solidFill>
              <a:effectLst>
                <a:outerShdw blurRad="38100" dist="19050" dir="2700000" algn="tl" rotWithShape="0">
                  <a:schemeClr val="dk1">
                    <a:alpha val="40000"/>
                  </a:schemeClr>
                </a:outerShdw>
              </a:effectLst>
            </a:endParaRPr>
          </a:p>
          <a:p>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89A90372-3679-C6DF-5955-AD41521D442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82800" y="800100"/>
            <a:ext cx="2743200" cy="1526292"/>
          </a:xfrm>
          <a:prstGeom prst="rect">
            <a:avLst/>
          </a:prstGeom>
          <a:effectLst>
            <a:softEdge rad="241300"/>
          </a:effectLst>
        </p:spPr>
      </p:pic>
      <p:sp>
        <p:nvSpPr>
          <p:cNvPr id="5" name="TextBox 4">
            <a:extLst>
              <a:ext uri="{FF2B5EF4-FFF2-40B4-BE49-F238E27FC236}">
                <a16:creationId xmlns:a16="http://schemas.microsoft.com/office/drawing/2014/main" id="{0999755E-8392-CE93-05F0-F7A90C67E7F6}"/>
              </a:ext>
            </a:extLst>
          </p:cNvPr>
          <p:cNvSpPr txBox="1"/>
          <p:nvPr/>
        </p:nvSpPr>
        <p:spPr>
          <a:xfrm>
            <a:off x="762000" y="2095500"/>
            <a:ext cx="16154400" cy="743280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IN" sz="2600" dirty="0">
                <a:latin typeface="Century" panose="02040604050505020304" pitchFamily="18" charset="0"/>
              </a:rPr>
              <a:t>Challenges faced: </a:t>
            </a:r>
          </a:p>
          <a:p>
            <a:pPr lvl="2">
              <a:lnSpc>
                <a:spcPct val="150000"/>
              </a:lnSpc>
            </a:pPr>
            <a:r>
              <a:rPr lang="en-IN" sz="2600" dirty="0">
                <a:latin typeface="Century" panose="02040604050505020304" pitchFamily="18" charset="0"/>
              </a:rPr>
              <a:t>❖ Removing Outliers. </a:t>
            </a:r>
          </a:p>
          <a:p>
            <a:pPr lvl="2">
              <a:lnSpc>
                <a:spcPct val="150000"/>
              </a:lnSpc>
            </a:pPr>
            <a:r>
              <a:rPr lang="en-IN" sz="2600" dirty="0">
                <a:latin typeface="Century" panose="02040604050505020304" pitchFamily="18" charset="0"/>
              </a:rPr>
              <a:t>❖ Encoding the categorical columns. </a:t>
            </a:r>
          </a:p>
          <a:p>
            <a:pPr lvl="2">
              <a:lnSpc>
                <a:spcPct val="150000"/>
              </a:lnSpc>
            </a:pPr>
            <a:r>
              <a:rPr lang="en-IN" sz="2600" dirty="0">
                <a:latin typeface="Century" panose="02040604050505020304" pitchFamily="18" charset="0"/>
              </a:rPr>
              <a:t>❖ Removing Multicollinearity from the dataset. </a:t>
            </a:r>
          </a:p>
          <a:p>
            <a:pPr lvl="2">
              <a:lnSpc>
                <a:spcPct val="150000"/>
              </a:lnSpc>
            </a:pPr>
            <a:r>
              <a:rPr lang="en-IN" sz="2600" dirty="0">
                <a:latin typeface="Century" panose="02040604050505020304" pitchFamily="18" charset="0"/>
              </a:rPr>
              <a:t>❖ Choosing Model explainability technique.</a:t>
            </a:r>
          </a:p>
          <a:p>
            <a:pPr lvl="2">
              <a:lnSpc>
                <a:spcPct val="150000"/>
              </a:lnSpc>
            </a:pPr>
            <a:endParaRPr lang="en-IN" sz="2600" dirty="0">
              <a:latin typeface="Century" panose="02040604050505020304" pitchFamily="18" charset="0"/>
            </a:endParaRPr>
          </a:p>
          <a:p>
            <a:pPr marL="342900" indent="-342900">
              <a:lnSpc>
                <a:spcPct val="150000"/>
              </a:lnSpc>
              <a:buFont typeface="Arial" panose="020B0604020202020204" pitchFamily="34" charset="0"/>
              <a:buChar char="•"/>
            </a:pPr>
            <a:r>
              <a:rPr lang="en-US" sz="2600" b="1" dirty="0">
                <a:latin typeface="Century" panose="02040604050505020304" pitchFamily="18" charset="0"/>
              </a:rPr>
              <a:t>XGBoost model </a:t>
            </a:r>
            <a:r>
              <a:rPr lang="en-US" sz="2600" dirty="0">
                <a:latin typeface="Century" panose="02040604050505020304" pitchFamily="18" charset="0"/>
              </a:rPr>
              <a:t>seems to be the best choice for this dataset as it has the </a:t>
            </a:r>
            <a:r>
              <a:rPr lang="en-US" sz="2600" b="1" dirty="0">
                <a:latin typeface="Century" panose="02040604050505020304" pitchFamily="18" charset="0"/>
              </a:rPr>
              <a:t>highest R2 score, the lowest MSE, and the lowest MAE</a:t>
            </a:r>
            <a:r>
              <a:rPr lang="en-US" sz="2600" dirty="0">
                <a:latin typeface="Century" panose="02040604050505020304" pitchFamily="18" charset="0"/>
              </a:rPr>
              <a:t>. Linear Regression Model is the worst model.</a:t>
            </a:r>
          </a:p>
          <a:p>
            <a:pPr>
              <a:lnSpc>
                <a:spcPct val="150000"/>
              </a:lnSpc>
            </a:pPr>
            <a:endParaRPr lang="en-US" sz="2600" dirty="0">
              <a:latin typeface="Century" panose="02040604050505020304" pitchFamily="18" charset="0"/>
            </a:endParaRPr>
          </a:p>
          <a:p>
            <a:pPr marL="342900" indent="-342900">
              <a:lnSpc>
                <a:spcPct val="150000"/>
              </a:lnSpc>
              <a:buFont typeface="Arial" panose="020B0604020202020204" pitchFamily="34" charset="0"/>
              <a:buChar char="•"/>
            </a:pPr>
            <a:r>
              <a:rPr lang="en-US" sz="2600" dirty="0">
                <a:latin typeface="Century" panose="02040604050505020304" pitchFamily="18" charset="0"/>
              </a:rPr>
              <a:t>Hour and Temperature are the two most important feature to predict rental bike demand  followed by Humidity, Solar Radiation, Rainfall etc.</a:t>
            </a:r>
            <a:endParaRPr lang="en-IN" sz="2600" dirty="0">
              <a:latin typeface="Century" panose="02040604050505020304" pitchFamily="18" charset="0"/>
            </a:endParaRPr>
          </a:p>
          <a:p>
            <a:endParaRPr lang="en-IN" sz="2400" dirty="0">
              <a:latin typeface="Century" panose="02040604050505020304" pitchFamily="18" charset="0"/>
            </a:endParaRPr>
          </a:p>
          <a:p>
            <a:endParaRPr lang="en-IN" sz="2400" dirty="0">
              <a:latin typeface="Century" panose="02040604050505020304" pitchFamily="18" charset="0"/>
            </a:endParaRPr>
          </a:p>
        </p:txBody>
      </p:sp>
      <p:sp>
        <p:nvSpPr>
          <p:cNvPr id="6" name="Slide Number Placeholder 5">
            <a:extLst>
              <a:ext uri="{FF2B5EF4-FFF2-40B4-BE49-F238E27FC236}">
                <a16:creationId xmlns:a16="http://schemas.microsoft.com/office/drawing/2014/main" id="{6F7FB65B-5C5D-93A1-90B0-7C7AF16982A9}"/>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3148149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811FDF-9D0C-A196-0895-2911238C76EF}"/>
              </a:ext>
            </a:extLst>
          </p:cNvPr>
          <p:cNvSpPr/>
          <p:nvPr/>
        </p:nvSpPr>
        <p:spPr>
          <a:xfrm>
            <a:off x="6184441" y="4681835"/>
            <a:ext cx="5919121" cy="1107996"/>
          </a:xfrm>
          <a:prstGeom prst="rect">
            <a:avLst/>
          </a:prstGeom>
          <a:noFill/>
        </p:spPr>
        <p:txBody>
          <a:bodyPr wrap="none" lIns="91440" tIns="45720" rIns="91440" bIns="45720">
            <a:spAutoFit/>
          </a:bodyPr>
          <a:lstStyle/>
          <a:p>
            <a:pPr algn="ctr"/>
            <a:r>
              <a:rPr lang="en-US"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Arial Black" panose="020B0A04020102020204" pitchFamily="34" charset="0"/>
              </a:rPr>
              <a:t>Thank You…</a:t>
            </a:r>
          </a:p>
        </p:txBody>
      </p:sp>
      <p:sp>
        <p:nvSpPr>
          <p:cNvPr id="3" name="Slide Number Placeholder 2">
            <a:extLst>
              <a:ext uri="{FF2B5EF4-FFF2-40B4-BE49-F238E27FC236}">
                <a16:creationId xmlns:a16="http://schemas.microsoft.com/office/drawing/2014/main" id="{DFF1660E-D728-4A89-2932-4139437B118E}"/>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4" name="TextBox 3">
            <a:extLst>
              <a:ext uri="{FF2B5EF4-FFF2-40B4-BE49-F238E27FC236}">
                <a16:creationId xmlns:a16="http://schemas.microsoft.com/office/drawing/2014/main" id="{491824AE-A95F-FB91-6C5D-2A3DC882BD6C}"/>
              </a:ext>
            </a:extLst>
          </p:cNvPr>
          <p:cNvSpPr txBox="1"/>
          <p:nvPr/>
        </p:nvSpPr>
        <p:spPr>
          <a:xfrm>
            <a:off x="1219200" y="1257300"/>
            <a:ext cx="14260955" cy="1754326"/>
          </a:xfrm>
          <a:prstGeom prst="rect">
            <a:avLst/>
          </a:prstGeom>
          <a:noFill/>
        </p:spPr>
        <p:txBody>
          <a:bodyPr wrap="none" rtlCol="0">
            <a:spAutoFit/>
          </a:bodyPr>
          <a:lstStyle/>
          <a:p>
            <a:pPr marL="571500" indent="-571500">
              <a:buFont typeface="Arial" panose="020B0604020202020204" pitchFamily="34" charset="0"/>
              <a:buChar char="•"/>
            </a:pPr>
            <a:r>
              <a:rPr lang="en-US" sz="3600" dirty="0">
                <a:latin typeface="Arial Rounded MT Bold" panose="020F0704030504030204" pitchFamily="34" charset="0"/>
              </a:rPr>
              <a:t>Streamlit Application Link  </a:t>
            </a:r>
          </a:p>
          <a:p>
            <a:endParaRPr lang="en-US" sz="3600" dirty="0">
              <a:latin typeface="Arial Rounded MT Bold" panose="020F0704030504030204" pitchFamily="34" charset="0"/>
            </a:endParaRPr>
          </a:p>
          <a:p>
            <a:r>
              <a:rPr lang="en-US" sz="3600" dirty="0">
                <a:latin typeface="Arial Rounded MT Bold" panose="020F0704030504030204" pitchFamily="34" charset="0"/>
                <a:hlinkClick r:id="rId2"/>
              </a:rPr>
              <a:t>https://mrudulascifor-mtwkcze5ghzk2ncvu9ghby.streamlit.app/</a:t>
            </a:r>
            <a:endParaRPr lang="en-IN" sz="3600" dirty="0">
              <a:latin typeface="Arial Rounded MT Bold" panose="020F0704030504030204" pitchFamily="34" charset="0"/>
            </a:endParaRPr>
          </a:p>
        </p:txBody>
      </p:sp>
    </p:spTree>
    <p:extLst>
      <p:ext uri="{BB962C8B-B14F-4D97-AF65-F5344CB8AC3E}">
        <p14:creationId xmlns:p14="http://schemas.microsoft.com/office/powerpoint/2010/main" val="361273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844D067-0B1D-E8A8-03D9-175D665364CC}"/>
              </a:ext>
            </a:extLst>
          </p:cNvPr>
          <p:cNvSpPr/>
          <p:nvPr/>
        </p:nvSpPr>
        <p:spPr>
          <a:xfrm>
            <a:off x="685800" y="1022061"/>
            <a:ext cx="6460936"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PROBLEM STATEMENT</a:t>
            </a:r>
          </a:p>
        </p:txBody>
      </p:sp>
      <p:sp>
        <p:nvSpPr>
          <p:cNvPr id="7" name="TextBox 6">
            <a:extLst>
              <a:ext uri="{FF2B5EF4-FFF2-40B4-BE49-F238E27FC236}">
                <a16:creationId xmlns:a16="http://schemas.microsoft.com/office/drawing/2014/main" id="{4BCE7B5D-EA37-4248-92AC-9F7BAB867F47}"/>
              </a:ext>
            </a:extLst>
          </p:cNvPr>
          <p:cNvSpPr txBox="1"/>
          <p:nvPr/>
        </p:nvSpPr>
        <p:spPr>
          <a:xfrm>
            <a:off x="814953" y="3422824"/>
            <a:ext cx="16611600" cy="5178790"/>
          </a:xfrm>
          <a:prstGeom prst="rect">
            <a:avLst/>
          </a:prstGeom>
          <a:noFill/>
        </p:spPr>
        <p:txBody>
          <a:bodyPr wrap="square">
            <a:spAutoFit/>
          </a:bodyPr>
          <a:lstStyle/>
          <a:p>
            <a:pPr algn="just">
              <a:lnSpc>
                <a:spcPct val="150000"/>
              </a:lnSpc>
            </a:pPr>
            <a:r>
              <a:rPr lang="en-US" sz="2800" b="0" i="0" dirty="0">
                <a:solidFill>
                  <a:srgbClr val="374151"/>
                </a:solidFill>
                <a:effectLst/>
                <a:latin typeface="Century" panose="02040604050505020304" pitchFamily="18" charset="0"/>
              </a:rPr>
              <a:t>		The introduction of rental bikes in various urban areas has notably enhanced mobility comfort. It is imperative to ensure the </a:t>
            </a:r>
            <a:r>
              <a:rPr lang="en-US" sz="2800" b="1" i="0" dirty="0">
                <a:solidFill>
                  <a:srgbClr val="374151"/>
                </a:solidFill>
                <a:effectLst/>
                <a:latin typeface="Century" panose="02040604050505020304" pitchFamily="18" charset="0"/>
              </a:rPr>
              <a:t>timely availability </a:t>
            </a:r>
            <a:r>
              <a:rPr lang="en-US" sz="2800" i="0" dirty="0">
                <a:solidFill>
                  <a:srgbClr val="374151"/>
                </a:solidFill>
                <a:effectLst/>
                <a:latin typeface="Century" panose="02040604050505020304" pitchFamily="18" charset="0"/>
              </a:rPr>
              <a:t>and</a:t>
            </a:r>
            <a:r>
              <a:rPr lang="en-US" sz="2800" b="1" i="0" dirty="0">
                <a:solidFill>
                  <a:srgbClr val="374151"/>
                </a:solidFill>
                <a:effectLst/>
                <a:latin typeface="Century" panose="02040604050505020304" pitchFamily="18" charset="0"/>
              </a:rPr>
              <a:t> accessibility of rental bikes </a:t>
            </a:r>
            <a:r>
              <a:rPr lang="en-US" sz="2800" b="0" i="0" dirty="0">
                <a:solidFill>
                  <a:srgbClr val="374151"/>
                </a:solidFill>
                <a:effectLst/>
                <a:latin typeface="Century" panose="02040604050505020304" pitchFamily="18" charset="0"/>
              </a:rPr>
              <a:t>to minimize waiting times. The imperative of sustaining a stable supply of rental bikes in the city is a pressing concern. Accurately gauging bike demand at specific times is especially vital for bike rental companies. </a:t>
            </a:r>
          </a:p>
          <a:p>
            <a:pPr algn="just">
              <a:lnSpc>
                <a:spcPct val="150000"/>
              </a:lnSpc>
            </a:pPr>
            <a:endParaRPr lang="en-US" sz="2800" dirty="0">
              <a:solidFill>
                <a:srgbClr val="374151"/>
              </a:solidFill>
              <a:latin typeface="Century" panose="02040604050505020304" pitchFamily="18" charset="0"/>
            </a:endParaRPr>
          </a:p>
          <a:p>
            <a:pPr algn="just">
              <a:lnSpc>
                <a:spcPct val="150000"/>
              </a:lnSpc>
            </a:pPr>
            <a:r>
              <a:rPr lang="en-US" sz="2800" b="0" i="0" dirty="0">
                <a:solidFill>
                  <a:srgbClr val="374151"/>
                </a:solidFill>
                <a:effectLst/>
                <a:latin typeface="Century" panose="02040604050505020304" pitchFamily="18" charset="0"/>
              </a:rPr>
              <a:t>Our primary goal is to address this challenge by creating a solution that forecasts bike demand, considering diverse factors such as city weather conditions and different times of the day.</a:t>
            </a:r>
            <a:endParaRPr lang="en-IN" sz="2800" dirty="0">
              <a:latin typeface="Century" panose="02040604050505020304" pitchFamily="18" charset="0"/>
            </a:endParaRPr>
          </a:p>
        </p:txBody>
      </p:sp>
      <p:sp>
        <p:nvSpPr>
          <p:cNvPr id="10" name="TextBox 9">
            <a:extLst>
              <a:ext uri="{FF2B5EF4-FFF2-40B4-BE49-F238E27FC236}">
                <a16:creationId xmlns:a16="http://schemas.microsoft.com/office/drawing/2014/main" id="{EAD24C96-47D0-66B0-D0E8-616883DEFA74}"/>
              </a:ext>
            </a:extLst>
          </p:cNvPr>
          <p:cNvSpPr txBox="1"/>
          <p:nvPr/>
        </p:nvSpPr>
        <p:spPr>
          <a:xfrm>
            <a:off x="838200" y="2391720"/>
            <a:ext cx="16611600" cy="584775"/>
          </a:xfrm>
          <a:prstGeom prst="rect">
            <a:avLst/>
          </a:prstGeom>
          <a:noFill/>
        </p:spPr>
        <p:txBody>
          <a:bodyPr wrap="square">
            <a:spAutoFit/>
          </a:bodyPr>
          <a:lstStyle/>
          <a:p>
            <a:pPr algn="ctr"/>
            <a:r>
              <a:rPr lang="en-US" sz="3200" b="0" i="0" dirty="0">
                <a:solidFill>
                  <a:srgbClr val="002060"/>
                </a:solidFill>
                <a:effectLst/>
                <a:latin typeface="Arial Black" panose="020B0A04020102020204" pitchFamily="34" charset="0"/>
              </a:rPr>
              <a:t>Unleashing the Power of Bike Sharing with Precision Demand Predictions</a:t>
            </a:r>
            <a:endParaRPr lang="en-IN" sz="3200" dirty="0">
              <a:solidFill>
                <a:srgbClr val="002060"/>
              </a:solidFill>
              <a:latin typeface="Arial Black" panose="020B0A04020102020204" pitchFamily="34" charset="0"/>
            </a:endParaRPr>
          </a:p>
        </p:txBody>
      </p:sp>
      <p:pic>
        <p:nvPicPr>
          <p:cNvPr id="12" name="Picture 11">
            <a:extLst>
              <a:ext uri="{FF2B5EF4-FFF2-40B4-BE49-F238E27FC236}">
                <a16:creationId xmlns:a16="http://schemas.microsoft.com/office/drawing/2014/main" id="{008153D5-F8D5-A8FD-14A6-1CB0AAE992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54200" y="419100"/>
            <a:ext cx="2743200" cy="1526292"/>
          </a:xfrm>
          <a:prstGeom prst="rect">
            <a:avLst/>
          </a:prstGeom>
          <a:effectLst>
            <a:softEdge rad="241300"/>
          </a:effectLst>
        </p:spPr>
      </p:pic>
      <p:sp>
        <p:nvSpPr>
          <p:cNvPr id="13" name="Slide Number Placeholder 12">
            <a:extLst>
              <a:ext uri="{FF2B5EF4-FFF2-40B4-BE49-F238E27FC236}">
                <a16:creationId xmlns:a16="http://schemas.microsoft.com/office/drawing/2014/main" id="{4549A737-3483-D78A-AEDE-0885B376C09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621170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55A0AC-FEF0-B2CA-223C-F7D681DE6DF9}"/>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3" name="Rectangle 2">
            <a:extLst>
              <a:ext uri="{FF2B5EF4-FFF2-40B4-BE49-F238E27FC236}">
                <a16:creationId xmlns:a16="http://schemas.microsoft.com/office/drawing/2014/main" id="{AF975A60-1298-43A2-D86F-B51DA7D2ABF3}"/>
              </a:ext>
            </a:extLst>
          </p:cNvPr>
          <p:cNvSpPr/>
          <p:nvPr/>
        </p:nvSpPr>
        <p:spPr>
          <a:xfrm>
            <a:off x="1049113" y="571500"/>
            <a:ext cx="5370445"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TECH STACK USED </a:t>
            </a:r>
          </a:p>
        </p:txBody>
      </p:sp>
      <p:pic>
        <p:nvPicPr>
          <p:cNvPr id="5" name="Picture 4">
            <a:extLst>
              <a:ext uri="{FF2B5EF4-FFF2-40B4-BE49-F238E27FC236}">
                <a16:creationId xmlns:a16="http://schemas.microsoft.com/office/drawing/2014/main" id="{FA669BFE-4AEB-CB26-DD6F-DC36E579912F}"/>
              </a:ext>
            </a:extLst>
          </p:cNvPr>
          <p:cNvPicPr>
            <a:picLocks noChangeAspect="1"/>
          </p:cNvPicPr>
          <p:nvPr/>
        </p:nvPicPr>
        <p:blipFill>
          <a:blip r:embed="rId2"/>
          <a:stretch>
            <a:fillRect/>
          </a:stretch>
        </p:blipFill>
        <p:spPr>
          <a:xfrm>
            <a:off x="2874837" y="6574510"/>
            <a:ext cx="3765744" cy="2006703"/>
          </a:xfrm>
          <a:prstGeom prst="rect">
            <a:avLst/>
          </a:prstGeom>
        </p:spPr>
      </p:pic>
      <p:pic>
        <p:nvPicPr>
          <p:cNvPr id="1026" name="Picture 2" descr="pandas (software) - Wikipedia">
            <a:extLst>
              <a:ext uri="{FF2B5EF4-FFF2-40B4-BE49-F238E27FC236}">
                <a16:creationId xmlns:a16="http://schemas.microsoft.com/office/drawing/2014/main" id="{AE85D1A8-8885-ED83-781D-FC2CEEFDBA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43705" y="1925187"/>
            <a:ext cx="33623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6 reasons why Python is the future programming language ...">
            <a:extLst>
              <a:ext uri="{FF2B5EF4-FFF2-40B4-BE49-F238E27FC236}">
                <a16:creationId xmlns:a16="http://schemas.microsoft.com/office/drawing/2014/main" id="{3335E18C-8484-4EFE-91FF-E42AE170AA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2789" y="2093106"/>
            <a:ext cx="3649105" cy="2000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6E0756C-8568-C0C0-F49C-179167D06C1C}"/>
              </a:ext>
            </a:extLst>
          </p:cNvPr>
          <p:cNvPicPr>
            <a:picLocks noChangeAspect="1"/>
          </p:cNvPicPr>
          <p:nvPr/>
        </p:nvPicPr>
        <p:blipFill>
          <a:blip r:embed="rId5"/>
          <a:stretch>
            <a:fillRect/>
          </a:stretch>
        </p:blipFill>
        <p:spPr>
          <a:xfrm>
            <a:off x="10891859" y="4555691"/>
            <a:ext cx="4445000" cy="1066800"/>
          </a:xfrm>
          <a:prstGeom prst="rect">
            <a:avLst/>
          </a:prstGeom>
        </p:spPr>
      </p:pic>
      <p:pic>
        <p:nvPicPr>
          <p:cNvPr id="11" name="Picture 10">
            <a:extLst>
              <a:ext uri="{FF2B5EF4-FFF2-40B4-BE49-F238E27FC236}">
                <a16:creationId xmlns:a16="http://schemas.microsoft.com/office/drawing/2014/main" id="{5CD4F4E4-83F8-949A-13E7-95A5FDF6385B}"/>
              </a:ext>
            </a:extLst>
          </p:cNvPr>
          <p:cNvPicPr>
            <a:picLocks noChangeAspect="1"/>
          </p:cNvPicPr>
          <p:nvPr/>
        </p:nvPicPr>
        <p:blipFill>
          <a:blip r:embed="rId6"/>
          <a:stretch>
            <a:fillRect/>
          </a:stretch>
        </p:blipFill>
        <p:spPr>
          <a:xfrm>
            <a:off x="1307841" y="4555691"/>
            <a:ext cx="4042372" cy="1159322"/>
          </a:xfrm>
          <a:prstGeom prst="rect">
            <a:avLst/>
          </a:prstGeom>
        </p:spPr>
      </p:pic>
      <p:pic>
        <p:nvPicPr>
          <p:cNvPr id="13" name="Picture 12">
            <a:extLst>
              <a:ext uri="{FF2B5EF4-FFF2-40B4-BE49-F238E27FC236}">
                <a16:creationId xmlns:a16="http://schemas.microsoft.com/office/drawing/2014/main" id="{69AAA178-A7B6-E4E9-021B-68BE5D7A88F2}"/>
              </a:ext>
            </a:extLst>
          </p:cNvPr>
          <p:cNvPicPr>
            <a:picLocks noChangeAspect="1"/>
          </p:cNvPicPr>
          <p:nvPr/>
        </p:nvPicPr>
        <p:blipFill>
          <a:blip r:embed="rId7"/>
          <a:stretch>
            <a:fillRect/>
          </a:stretch>
        </p:blipFill>
        <p:spPr>
          <a:xfrm>
            <a:off x="6560504" y="4579927"/>
            <a:ext cx="3121064" cy="1318943"/>
          </a:xfrm>
          <a:prstGeom prst="rect">
            <a:avLst/>
          </a:prstGeom>
        </p:spPr>
      </p:pic>
      <p:pic>
        <p:nvPicPr>
          <p:cNvPr id="1038" name="Picture 14" descr="Introduction to Streamlit: Building Interactive Web Apps using Python | by  Marc | Medium">
            <a:extLst>
              <a:ext uri="{FF2B5EF4-FFF2-40B4-BE49-F238E27FC236}">
                <a16:creationId xmlns:a16="http://schemas.microsoft.com/office/drawing/2014/main" id="{D058C715-8006-105E-F51A-2CA1178FED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9959" y="7031878"/>
            <a:ext cx="4724400" cy="151898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5BE6EA2-D9FC-0131-5D42-BE4DDCCA4FB5}"/>
              </a:ext>
            </a:extLst>
          </p:cNvPr>
          <p:cNvPicPr>
            <a:picLocks noChangeAspect="1"/>
          </p:cNvPicPr>
          <p:nvPr/>
        </p:nvPicPr>
        <p:blipFill>
          <a:blip r:embed="rId9"/>
          <a:stretch>
            <a:fillRect/>
          </a:stretch>
        </p:blipFill>
        <p:spPr>
          <a:xfrm>
            <a:off x="6640581" y="1925187"/>
            <a:ext cx="3462932" cy="1664871"/>
          </a:xfrm>
          <a:prstGeom prst="rect">
            <a:avLst/>
          </a:prstGeom>
        </p:spPr>
      </p:pic>
      <p:pic>
        <p:nvPicPr>
          <p:cNvPr id="16" name="Picture 15">
            <a:extLst>
              <a:ext uri="{FF2B5EF4-FFF2-40B4-BE49-F238E27FC236}">
                <a16:creationId xmlns:a16="http://schemas.microsoft.com/office/drawing/2014/main" id="{3DC0A958-350D-3B68-8C4A-35BC7ABB437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068576" y="398895"/>
            <a:ext cx="2743200" cy="1526292"/>
          </a:xfrm>
          <a:prstGeom prst="rect">
            <a:avLst/>
          </a:prstGeom>
          <a:effectLst>
            <a:softEdge rad="241300"/>
          </a:effectLst>
        </p:spPr>
      </p:pic>
    </p:spTree>
    <p:extLst>
      <p:ext uri="{BB962C8B-B14F-4D97-AF65-F5344CB8AC3E}">
        <p14:creationId xmlns:p14="http://schemas.microsoft.com/office/powerpoint/2010/main" val="342606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51E85-C709-2373-2694-04963D626A86}"/>
              </a:ext>
            </a:extLst>
          </p:cNvPr>
          <p:cNvSpPr/>
          <p:nvPr/>
        </p:nvSpPr>
        <p:spPr>
          <a:xfrm>
            <a:off x="990600" y="647700"/>
            <a:ext cx="5558060"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DESCRIPTION</a:t>
            </a:r>
          </a:p>
        </p:txBody>
      </p:sp>
      <p:sp>
        <p:nvSpPr>
          <p:cNvPr id="4" name="TextBox 3">
            <a:extLst>
              <a:ext uri="{FF2B5EF4-FFF2-40B4-BE49-F238E27FC236}">
                <a16:creationId xmlns:a16="http://schemas.microsoft.com/office/drawing/2014/main" id="{BE4308E1-4CA6-F52B-E5E2-EAB4C5130EC0}"/>
              </a:ext>
            </a:extLst>
          </p:cNvPr>
          <p:cNvSpPr txBox="1"/>
          <p:nvPr/>
        </p:nvSpPr>
        <p:spPr>
          <a:xfrm>
            <a:off x="990600" y="1983221"/>
            <a:ext cx="16383000" cy="323979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800" dirty="0">
                <a:latin typeface="Century" panose="02040604050505020304" pitchFamily="18" charset="0"/>
              </a:rPr>
              <a:t>The Bike Sharing Demand Dataset contains information about bike rentals in Seoul from Dec 2017 to Nov 2018. It includes hourly observations of bike rentals, such as the date, time, number of rented bikes, weather conditions, and other factors that may influence bike rental demand.</a:t>
            </a:r>
          </a:p>
          <a:p>
            <a:pPr marL="457200" indent="-457200" algn="just">
              <a:lnSpc>
                <a:spcPct val="150000"/>
              </a:lnSpc>
              <a:buFont typeface="Arial" panose="020B0604020202020204" pitchFamily="34" charset="0"/>
              <a:buChar char="•"/>
            </a:pPr>
            <a:r>
              <a:rPr lang="en-US" sz="2800" dirty="0">
                <a:latin typeface="Century" panose="02040604050505020304" pitchFamily="18" charset="0"/>
              </a:rPr>
              <a:t> The dataset that we are working with contains 8,760 observations and 14 features.</a:t>
            </a:r>
            <a:endParaRPr lang="en-IN" sz="2800" dirty="0">
              <a:latin typeface="Century" panose="02040604050505020304" pitchFamily="18" charset="0"/>
            </a:endParaRPr>
          </a:p>
        </p:txBody>
      </p:sp>
      <p:pic>
        <p:nvPicPr>
          <p:cNvPr id="6" name="Picture 5">
            <a:extLst>
              <a:ext uri="{FF2B5EF4-FFF2-40B4-BE49-F238E27FC236}">
                <a16:creationId xmlns:a16="http://schemas.microsoft.com/office/drawing/2014/main" id="{3A6DCA43-3002-1B7F-14D9-D0C71555C34C}"/>
              </a:ext>
            </a:extLst>
          </p:cNvPr>
          <p:cNvPicPr>
            <a:picLocks noChangeAspect="1"/>
          </p:cNvPicPr>
          <p:nvPr/>
        </p:nvPicPr>
        <p:blipFill>
          <a:blip r:embed="rId2"/>
          <a:stretch>
            <a:fillRect/>
          </a:stretch>
        </p:blipFill>
        <p:spPr>
          <a:xfrm>
            <a:off x="1514251" y="5524500"/>
            <a:ext cx="15259498" cy="3860317"/>
          </a:xfrm>
          <a:prstGeom prst="rect">
            <a:avLst/>
          </a:prstGeom>
        </p:spPr>
      </p:pic>
      <p:pic>
        <p:nvPicPr>
          <p:cNvPr id="7" name="Picture 6">
            <a:extLst>
              <a:ext uri="{FF2B5EF4-FFF2-40B4-BE49-F238E27FC236}">
                <a16:creationId xmlns:a16="http://schemas.microsoft.com/office/drawing/2014/main" id="{CE6AFECB-15A9-3273-CDBA-C5412392A8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1800" y="527908"/>
            <a:ext cx="2743200" cy="1526292"/>
          </a:xfrm>
          <a:prstGeom prst="rect">
            <a:avLst/>
          </a:prstGeom>
          <a:effectLst>
            <a:softEdge rad="241300"/>
          </a:effectLst>
        </p:spPr>
      </p:pic>
      <p:sp>
        <p:nvSpPr>
          <p:cNvPr id="8" name="Slide Number Placeholder 7">
            <a:extLst>
              <a:ext uri="{FF2B5EF4-FFF2-40B4-BE49-F238E27FC236}">
                <a16:creationId xmlns:a16="http://schemas.microsoft.com/office/drawing/2014/main" id="{5AA481E3-3310-387C-0271-FECDEA8B416B}"/>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41887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4DC676-546A-E0F7-6E1F-EFCE7F90D9B3}"/>
              </a:ext>
            </a:extLst>
          </p:cNvPr>
          <p:cNvPicPr>
            <a:picLocks noChangeAspect="1"/>
          </p:cNvPicPr>
          <p:nvPr/>
        </p:nvPicPr>
        <p:blipFill>
          <a:blip r:embed="rId2"/>
          <a:stretch>
            <a:fillRect/>
          </a:stretch>
        </p:blipFill>
        <p:spPr>
          <a:xfrm>
            <a:off x="240793" y="1494830"/>
            <a:ext cx="17806413" cy="7721495"/>
          </a:xfrm>
          <a:prstGeom prst="rect">
            <a:avLst/>
          </a:prstGeom>
        </p:spPr>
      </p:pic>
      <p:sp>
        <p:nvSpPr>
          <p:cNvPr id="4" name="Rectangle 3">
            <a:extLst>
              <a:ext uri="{FF2B5EF4-FFF2-40B4-BE49-F238E27FC236}">
                <a16:creationId xmlns:a16="http://schemas.microsoft.com/office/drawing/2014/main" id="{4A86E96D-313C-1148-B503-B9D177652F18}"/>
              </a:ext>
            </a:extLst>
          </p:cNvPr>
          <p:cNvSpPr/>
          <p:nvPr/>
        </p:nvSpPr>
        <p:spPr>
          <a:xfrm>
            <a:off x="1090857" y="571500"/>
            <a:ext cx="5286961" cy="923330"/>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DICTIONARY</a:t>
            </a:r>
          </a:p>
        </p:txBody>
      </p:sp>
      <p:pic>
        <p:nvPicPr>
          <p:cNvPr id="5" name="Picture 4">
            <a:extLst>
              <a:ext uri="{FF2B5EF4-FFF2-40B4-BE49-F238E27FC236}">
                <a16:creationId xmlns:a16="http://schemas.microsoft.com/office/drawing/2014/main" id="{03433D44-913A-D4A0-C7BB-64C4171F3D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9702" y="571500"/>
            <a:ext cx="2743200" cy="1526292"/>
          </a:xfrm>
          <a:prstGeom prst="rect">
            <a:avLst/>
          </a:prstGeom>
          <a:effectLst>
            <a:softEdge rad="241300"/>
          </a:effectLst>
        </p:spPr>
      </p:pic>
      <p:sp>
        <p:nvSpPr>
          <p:cNvPr id="6" name="Slide Number Placeholder 5">
            <a:extLst>
              <a:ext uri="{FF2B5EF4-FFF2-40B4-BE49-F238E27FC236}">
                <a16:creationId xmlns:a16="http://schemas.microsoft.com/office/drawing/2014/main" id="{09874C64-66F6-038B-07A5-1C5F5C9B275D}"/>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1371361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2454A0-C676-ED11-3464-395E285EBA02}"/>
              </a:ext>
            </a:extLst>
          </p:cNvPr>
          <p:cNvSpPr/>
          <p:nvPr/>
        </p:nvSpPr>
        <p:spPr>
          <a:xfrm>
            <a:off x="838200" y="647700"/>
            <a:ext cx="9396996"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DATA PREPARATION &amp; CLEANING</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sp>
        <p:nvSpPr>
          <p:cNvPr id="4" name="TextBox 3">
            <a:extLst>
              <a:ext uri="{FF2B5EF4-FFF2-40B4-BE49-F238E27FC236}">
                <a16:creationId xmlns:a16="http://schemas.microsoft.com/office/drawing/2014/main" id="{F15CF101-A13B-343F-9D7D-2992402030CE}"/>
              </a:ext>
            </a:extLst>
          </p:cNvPr>
          <p:cNvSpPr txBox="1"/>
          <p:nvPr/>
        </p:nvSpPr>
        <p:spPr>
          <a:xfrm>
            <a:off x="904000" y="2328764"/>
            <a:ext cx="16611600" cy="582512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800" dirty="0">
                <a:latin typeface="Century" panose="02040604050505020304" pitchFamily="18" charset="0"/>
              </a:rPr>
              <a:t>There were no duplicate rows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There were no missing values in the dataset. </a:t>
            </a:r>
          </a:p>
          <a:p>
            <a:pPr marL="285750" indent="-285750">
              <a:lnSpc>
                <a:spcPct val="150000"/>
              </a:lnSpc>
              <a:buFont typeface="Arial" panose="020B0604020202020204" pitchFamily="34" charset="0"/>
              <a:buChar char="•"/>
            </a:pPr>
            <a:r>
              <a:rPr lang="en-US" sz="2800" dirty="0">
                <a:latin typeface="Century" panose="02040604050505020304" pitchFamily="18" charset="0"/>
              </a:rPr>
              <a:t> Changed datatype of Date to datetime.</a:t>
            </a:r>
          </a:p>
          <a:p>
            <a:pPr marL="285750" indent="-285750">
              <a:lnSpc>
                <a:spcPct val="150000"/>
              </a:lnSpc>
              <a:buFont typeface="Arial" panose="020B0604020202020204" pitchFamily="34" charset="0"/>
              <a:buChar char="•"/>
            </a:pPr>
            <a:r>
              <a:rPr lang="en-US" sz="2800" dirty="0">
                <a:latin typeface="Century" panose="02040604050505020304" pitchFamily="18" charset="0"/>
              </a:rPr>
              <a:t> Created new columns for better visualize the data</a:t>
            </a: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endParaRPr lang="en-US" sz="2800" dirty="0">
              <a:latin typeface="Century" panose="02040604050505020304" pitchFamily="18" charset="0"/>
            </a:endParaRPr>
          </a:p>
          <a:p>
            <a:pPr marL="457200" indent="-457200">
              <a:lnSpc>
                <a:spcPct val="150000"/>
              </a:lnSpc>
              <a:buFont typeface="Arial" panose="020B0604020202020204" pitchFamily="34" charset="0"/>
              <a:buChar char="•"/>
            </a:pPr>
            <a:r>
              <a:rPr lang="en-US" sz="2800" dirty="0">
                <a:latin typeface="Century" panose="02040604050505020304" pitchFamily="18" charset="0"/>
              </a:rPr>
              <a:t>Changed Data types of numerical columns which represents categories like Year, Month, Day to categorical data type</a:t>
            </a:r>
            <a:endParaRPr lang="en-IN" sz="2800" dirty="0">
              <a:latin typeface="Century" panose="02040604050505020304" pitchFamily="18" charset="0"/>
            </a:endParaRPr>
          </a:p>
        </p:txBody>
      </p:sp>
      <p:sp>
        <p:nvSpPr>
          <p:cNvPr id="5" name="TextBox 4">
            <a:extLst>
              <a:ext uri="{FF2B5EF4-FFF2-40B4-BE49-F238E27FC236}">
                <a16:creationId xmlns:a16="http://schemas.microsoft.com/office/drawing/2014/main" id="{6FF6933D-A40C-3472-C4A5-0284DAD231E3}"/>
              </a:ext>
            </a:extLst>
          </p:cNvPr>
          <p:cNvSpPr txBox="1"/>
          <p:nvPr/>
        </p:nvSpPr>
        <p:spPr>
          <a:xfrm>
            <a:off x="1752600" y="5143500"/>
            <a:ext cx="7924800" cy="1661993"/>
          </a:xfrm>
          <a:prstGeom prst="rect">
            <a:avLst/>
          </a:prstGeom>
          <a:noFill/>
        </p:spPr>
        <p:txBody>
          <a:bodyPr wrap="square" rtlCol="0">
            <a:spAutoFit/>
          </a:bodyPr>
          <a:lstStyle/>
          <a:p>
            <a:pPr>
              <a:lnSpc>
                <a:spcPct val="150000"/>
              </a:lnSpc>
            </a:pPr>
            <a:r>
              <a:rPr lang="en-US" sz="2800" dirty="0">
                <a:latin typeface="Century" panose="02040604050505020304" pitchFamily="18" charset="0"/>
              </a:rPr>
              <a:t>1. Year, Month, Day, Weekday from Date </a:t>
            </a:r>
          </a:p>
          <a:p>
            <a:pPr>
              <a:lnSpc>
                <a:spcPct val="150000"/>
              </a:lnSpc>
            </a:pPr>
            <a:r>
              <a:rPr lang="en-US" sz="2800" dirty="0">
                <a:latin typeface="Century" panose="02040604050505020304" pitchFamily="18" charset="0"/>
              </a:rPr>
              <a:t>2. Temperature Bin from Temperature(°C) </a:t>
            </a:r>
          </a:p>
          <a:p>
            <a:endParaRPr lang="en-IN" dirty="0"/>
          </a:p>
        </p:txBody>
      </p:sp>
      <p:pic>
        <p:nvPicPr>
          <p:cNvPr id="7" name="Picture 6">
            <a:extLst>
              <a:ext uri="{FF2B5EF4-FFF2-40B4-BE49-F238E27FC236}">
                <a16:creationId xmlns:a16="http://schemas.microsoft.com/office/drawing/2014/main" id="{9BDBD21B-C2E8-4FD3-4226-B34B87163FE7}"/>
              </a:ext>
            </a:extLst>
          </p:cNvPr>
          <p:cNvPicPr>
            <a:picLocks noChangeAspect="1"/>
          </p:cNvPicPr>
          <p:nvPr/>
        </p:nvPicPr>
        <p:blipFill>
          <a:blip r:embed="rId2"/>
          <a:stretch>
            <a:fillRect/>
          </a:stretch>
        </p:blipFill>
        <p:spPr>
          <a:xfrm>
            <a:off x="9857656" y="3868617"/>
            <a:ext cx="7657943" cy="2341684"/>
          </a:xfrm>
          <a:prstGeom prst="rect">
            <a:avLst/>
          </a:prstGeom>
        </p:spPr>
      </p:pic>
      <p:pic>
        <p:nvPicPr>
          <p:cNvPr id="8" name="Picture 7">
            <a:extLst>
              <a:ext uri="{FF2B5EF4-FFF2-40B4-BE49-F238E27FC236}">
                <a16:creationId xmlns:a16="http://schemas.microsoft.com/office/drawing/2014/main" id="{B83C63A8-5FCB-86B9-9404-562B24776A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9" name="Slide Number Placeholder 8">
            <a:extLst>
              <a:ext uri="{FF2B5EF4-FFF2-40B4-BE49-F238E27FC236}">
                <a16:creationId xmlns:a16="http://schemas.microsoft.com/office/drawing/2014/main" id="{6DBFEB14-8396-5A90-338B-FF602DD017B1}"/>
              </a:ext>
            </a:extLst>
          </p:cNvPr>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277046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0DF0C6-29BD-026C-71EC-000BAF41A964}"/>
              </a:ext>
            </a:extLst>
          </p:cNvPr>
          <p:cNvSpPr/>
          <p:nvPr/>
        </p:nvSpPr>
        <p:spPr>
          <a:xfrm>
            <a:off x="440598" y="270546"/>
            <a:ext cx="8567603" cy="1754326"/>
          </a:xfrm>
          <a:prstGeom prst="rect">
            <a:avLst/>
          </a:prstGeom>
          <a:noFill/>
        </p:spPr>
        <p:txBody>
          <a:bodyPr wrap="none" lIns="91440" tIns="45720" rIns="91440" bIns="45720">
            <a:spAutoFit/>
          </a:bodyPr>
          <a:lstStyle/>
          <a:p>
            <a:pPr algn="ctr"/>
            <a:r>
              <a:rPr lang="en-US" sz="5400" b="0" cap="none" spc="0" dirty="0">
                <a:ln w="0"/>
                <a:solidFill>
                  <a:srgbClr val="C00000"/>
                </a:solidFill>
                <a:effectLst>
                  <a:outerShdw blurRad="38100" dist="19050" dir="2700000" algn="tl" rotWithShape="0">
                    <a:schemeClr val="dk1">
                      <a:alpha val="40000"/>
                    </a:schemeClr>
                  </a:outerShdw>
                </a:effectLst>
              </a:rPr>
              <a:t>EXPLORATORY DATA ANALYSIS</a:t>
            </a:r>
          </a:p>
          <a:p>
            <a:pPr algn="ctr"/>
            <a:endParaRPr lang="en-US" sz="5400" b="0" cap="none" spc="0" dirty="0">
              <a:ln w="0"/>
              <a:solidFill>
                <a:srgbClr val="C0000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7AF2EA2A-C867-1BD6-A615-303DAA79163E}"/>
              </a:ext>
            </a:extLst>
          </p:cNvPr>
          <p:cNvPicPr>
            <a:picLocks noChangeAspect="1"/>
          </p:cNvPicPr>
          <p:nvPr/>
        </p:nvPicPr>
        <p:blipFill>
          <a:blip r:embed="rId2"/>
          <a:stretch>
            <a:fillRect/>
          </a:stretch>
        </p:blipFill>
        <p:spPr>
          <a:xfrm>
            <a:off x="4020738" y="1178060"/>
            <a:ext cx="10228662" cy="4185792"/>
          </a:xfrm>
          <a:prstGeom prst="rect">
            <a:avLst/>
          </a:prstGeom>
        </p:spPr>
      </p:pic>
      <p:pic>
        <p:nvPicPr>
          <p:cNvPr id="6" name="Picture 5">
            <a:extLst>
              <a:ext uri="{FF2B5EF4-FFF2-40B4-BE49-F238E27FC236}">
                <a16:creationId xmlns:a16="http://schemas.microsoft.com/office/drawing/2014/main" id="{E152E300-B8D4-7C3B-5962-002949194A77}"/>
              </a:ext>
            </a:extLst>
          </p:cNvPr>
          <p:cNvPicPr>
            <a:picLocks noChangeAspect="1"/>
          </p:cNvPicPr>
          <p:nvPr/>
        </p:nvPicPr>
        <p:blipFill>
          <a:blip r:embed="rId3"/>
          <a:stretch>
            <a:fillRect/>
          </a:stretch>
        </p:blipFill>
        <p:spPr>
          <a:xfrm>
            <a:off x="609600" y="5448299"/>
            <a:ext cx="3733800" cy="3794787"/>
          </a:xfrm>
          <a:prstGeom prst="rect">
            <a:avLst/>
          </a:prstGeom>
          <a:ln>
            <a:solidFill>
              <a:schemeClr val="tx1"/>
            </a:solidFill>
          </a:ln>
        </p:spPr>
      </p:pic>
      <p:pic>
        <p:nvPicPr>
          <p:cNvPr id="8" name="Picture 7">
            <a:extLst>
              <a:ext uri="{FF2B5EF4-FFF2-40B4-BE49-F238E27FC236}">
                <a16:creationId xmlns:a16="http://schemas.microsoft.com/office/drawing/2014/main" id="{30B6476F-55EB-8B43-22BD-2C35EBE9370C}"/>
              </a:ext>
            </a:extLst>
          </p:cNvPr>
          <p:cNvPicPr>
            <a:picLocks noChangeAspect="1"/>
          </p:cNvPicPr>
          <p:nvPr/>
        </p:nvPicPr>
        <p:blipFill>
          <a:blip r:embed="rId4"/>
          <a:stretch>
            <a:fillRect/>
          </a:stretch>
        </p:blipFill>
        <p:spPr>
          <a:xfrm>
            <a:off x="4724400" y="5448300"/>
            <a:ext cx="4114800" cy="3797214"/>
          </a:xfrm>
          <a:prstGeom prst="rect">
            <a:avLst/>
          </a:prstGeom>
          <a:ln>
            <a:solidFill>
              <a:schemeClr val="tx1"/>
            </a:solidFill>
          </a:ln>
        </p:spPr>
      </p:pic>
      <p:pic>
        <p:nvPicPr>
          <p:cNvPr id="10" name="Picture 9">
            <a:extLst>
              <a:ext uri="{FF2B5EF4-FFF2-40B4-BE49-F238E27FC236}">
                <a16:creationId xmlns:a16="http://schemas.microsoft.com/office/drawing/2014/main" id="{7FA7D1F4-5414-90D5-DA34-970578784A41}"/>
              </a:ext>
            </a:extLst>
          </p:cNvPr>
          <p:cNvPicPr>
            <a:picLocks noChangeAspect="1"/>
          </p:cNvPicPr>
          <p:nvPr/>
        </p:nvPicPr>
        <p:blipFill>
          <a:blip r:embed="rId5"/>
          <a:stretch>
            <a:fillRect/>
          </a:stretch>
        </p:blipFill>
        <p:spPr>
          <a:xfrm>
            <a:off x="9144000" y="5486121"/>
            <a:ext cx="3733800" cy="3759393"/>
          </a:xfrm>
          <a:prstGeom prst="rect">
            <a:avLst/>
          </a:prstGeom>
          <a:ln>
            <a:solidFill>
              <a:schemeClr val="tx1"/>
            </a:solidFill>
          </a:ln>
        </p:spPr>
      </p:pic>
      <p:pic>
        <p:nvPicPr>
          <p:cNvPr id="14" name="Picture 13">
            <a:extLst>
              <a:ext uri="{FF2B5EF4-FFF2-40B4-BE49-F238E27FC236}">
                <a16:creationId xmlns:a16="http://schemas.microsoft.com/office/drawing/2014/main" id="{A502F76F-053F-8A63-1CD1-20790FCFF458}"/>
              </a:ext>
            </a:extLst>
          </p:cNvPr>
          <p:cNvPicPr>
            <a:picLocks noChangeAspect="1"/>
          </p:cNvPicPr>
          <p:nvPr/>
        </p:nvPicPr>
        <p:blipFill>
          <a:blip r:embed="rId6"/>
          <a:stretch>
            <a:fillRect/>
          </a:stretch>
        </p:blipFill>
        <p:spPr>
          <a:xfrm>
            <a:off x="13214888" y="5486120"/>
            <a:ext cx="4014377" cy="3759393"/>
          </a:xfrm>
          <a:prstGeom prst="rect">
            <a:avLst/>
          </a:prstGeom>
          <a:ln>
            <a:solidFill>
              <a:schemeClr val="tx1"/>
            </a:solidFill>
          </a:ln>
        </p:spPr>
      </p:pic>
      <p:pic>
        <p:nvPicPr>
          <p:cNvPr id="15" name="Picture 14">
            <a:extLst>
              <a:ext uri="{FF2B5EF4-FFF2-40B4-BE49-F238E27FC236}">
                <a16:creationId xmlns:a16="http://schemas.microsoft.com/office/drawing/2014/main" id="{B3256083-B223-0F0F-9280-08BD0C3184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706600" y="647700"/>
            <a:ext cx="2743200" cy="1526292"/>
          </a:xfrm>
          <a:prstGeom prst="rect">
            <a:avLst/>
          </a:prstGeom>
          <a:effectLst>
            <a:softEdge rad="241300"/>
          </a:effectLst>
        </p:spPr>
      </p:pic>
      <p:sp>
        <p:nvSpPr>
          <p:cNvPr id="16" name="Slide Number Placeholder 15">
            <a:extLst>
              <a:ext uri="{FF2B5EF4-FFF2-40B4-BE49-F238E27FC236}">
                <a16:creationId xmlns:a16="http://schemas.microsoft.com/office/drawing/2014/main" id="{C8307F93-265E-8B51-303B-9434D283E0F1}"/>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4006465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520B89-73C3-02BA-65BA-61FF965682B4}"/>
              </a:ext>
            </a:extLst>
          </p:cNvPr>
          <p:cNvPicPr>
            <a:picLocks noChangeAspect="1"/>
          </p:cNvPicPr>
          <p:nvPr/>
        </p:nvPicPr>
        <p:blipFill>
          <a:blip r:embed="rId2"/>
          <a:stretch>
            <a:fillRect/>
          </a:stretch>
        </p:blipFill>
        <p:spPr>
          <a:xfrm>
            <a:off x="1219199" y="429992"/>
            <a:ext cx="4812537" cy="43558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tx1"/>
            </a:solidFill>
          </a:ln>
        </p:spPr>
      </p:pic>
      <p:pic>
        <p:nvPicPr>
          <p:cNvPr id="5" name="Picture 4">
            <a:extLst>
              <a:ext uri="{FF2B5EF4-FFF2-40B4-BE49-F238E27FC236}">
                <a16:creationId xmlns:a16="http://schemas.microsoft.com/office/drawing/2014/main" id="{FA006D95-EB6B-05E6-78C1-AFC1EC6C550C}"/>
              </a:ext>
            </a:extLst>
          </p:cNvPr>
          <p:cNvPicPr>
            <a:picLocks noChangeAspect="1"/>
          </p:cNvPicPr>
          <p:nvPr/>
        </p:nvPicPr>
        <p:blipFill>
          <a:blip r:embed="rId3"/>
          <a:stretch>
            <a:fillRect/>
          </a:stretch>
        </p:blipFill>
        <p:spPr>
          <a:xfrm>
            <a:off x="6621247" y="415139"/>
            <a:ext cx="4621285" cy="4370663"/>
          </a:xfrm>
          <a:prstGeom prst="rect">
            <a:avLst/>
          </a:prstGeom>
          <a:ln>
            <a:solidFill>
              <a:schemeClr val="tx1"/>
            </a:solidFill>
          </a:ln>
        </p:spPr>
      </p:pic>
      <p:pic>
        <p:nvPicPr>
          <p:cNvPr id="13" name="Picture 12">
            <a:extLst>
              <a:ext uri="{FF2B5EF4-FFF2-40B4-BE49-F238E27FC236}">
                <a16:creationId xmlns:a16="http://schemas.microsoft.com/office/drawing/2014/main" id="{2F04D32A-6C21-4BA9-1436-B0781613E40D}"/>
              </a:ext>
            </a:extLst>
          </p:cNvPr>
          <p:cNvPicPr>
            <a:picLocks noChangeAspect="1"/>
          </p:cNvPicPr>
          <p:nvPr/>
        </p:nvPicPr>
        <p:blipFill>
          <a:blip r:embed="rId4"/>
          <a:stretch>
            <a:fillRect/>
          </a:stretch>
        </p:blipFill>
        <p:spPr>
          <a:xfrm>
            <a:off x="11832044" y="429992"/>
            <a:ext cx="4835472" cy="4373974"/>
          </a:xfrm>
          <a:prstGeom prst="rect">
            <a:avLst/>
          </a:prstGeom>
          <a:ln>
            <a:solidFill>
              <a:schemeClr val="tx1"/>
            </a:solidFill>
          </a:ln>
        </p:spPr>
      </p:pic>
      <p:pic>
        <p:nvPicPr>
          <p:cNvPr id="19" name="Picture 18">
            <a:extLst>
              <a:ext uri="{FF2B5EF4-FFF2-40B4-BE49-F238E27FC236}">
                <a16:creationId xmlns:a16="http://schemas.microsoft.com/office/drawing/2014/main" id="{68744BD7-0740-0DBB-4BDD-435B15D9144A}"/>
              </a:ext>
            </a:extLst>
          </p:cNvPr>
          <p:cNvPicPr>
            <a:picLocks noChangeAspect="1"/>
          </p:cNvPicPr>
          <p:nvPr/>
        </p:nvPicPr>
        <p:blipFill>
          <a:blip r:embed="rId5"/>
          <a:stretch>
            <a:fillRect/>
          </a:stretch>
        </p:blipFill>
        <p:spPr>
          <a:xfrm>
            <a:off x="838200" y="4938307"/>
            <a:ext cx="10697416" cy="4484827"/>
          </a:xfrm>
          <a:prstGeom prst="rect">
            <a:avLst/>
          </a:prstGeom>
          <a:ln>
            <a:solidFill>
              <a:schemeClr val="tx1"/>
            </a:solidFill>
          </a:ln>
        </p:spPr>
      </p:pic>
      <p:pic>
        <p:nvPicPr>
          <p:cNvPr id="20" name="Picture 19">
            <a:extLst>
              <a:ext uri="{FF2B5EF4-FFF2-40B4-BE49-F238E27FC236}">
                <a16:creationId xmlns:a16="http://schemas.microsoft.com/office/drawing/2014/main" id="{3E836AEF-A323-E951-3194-E1BF54F1EE70}"/>
              </a:ext>
            </a:extLst>
          </p:cNvPr>
          <p:cNvPicPr>
            <a:picLocks noChangeAspect="1"/>
          </p:cNvPicPr>
          <p:nvPr/>
        </p:nvPicPr>
        <p:blipFill>
          <a:blip r:embed="rId6"/>
          <a:stretch>
            <a:fillRect/>
          </a:stretch>
        </p:blipFill>
        <p:spPr>
          <a:xfrm>
            <a:off x="11832044" y="4999224"/>
            <a:ext cx="4835472" cy="4384494"/>
          </a:xfrm>
          <a:prstGeom prst="rect">
            <a:avLst/>
          </a:prstGeom>
          <a:ln>
            <a:solidFill>
              <a:schemeClr val="tx1"/>
            </a:solidFill>
          </a:ln>
        </p:spPr>
      </p:pic>
      <p:sp>
        <p:nvSpPr>
          <p:cNvPr id="21" name="Slide Number Placeholder 20">
            <a:extLst>
              <a:ext uri="{FF2B5EF4-FFF2-40B4-BE49-F238E27FC236}">
                <a16:creationId xmlns:a16="http://schemas.microsoft.com/office/drawing/2014/main" id="{3632F303-950E-2920-C4A5-C46A1466A559}"/>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263159744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1048</TotalTime>
  <Words>1140</Words>
  <Application>Microsoft Office PowerPoint</Application>
  <PresentationFormat>Custom</PresentationFormat>
  <Paragraphs>153</Paragraphs>
  <Slides>21</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Century</vt:lpstr>
      <vt:lpstr>Calibri Light</vt:lpstr>
      <vt:lpstr>Wingdings</vt:lpstr>
      <vt:lpstr>Wedges</vt:lpstr>
      <vt:lpstr>Arial Rounded MT Bold</vt:lpstr>
      <vt:lpstr>Kollektif Bold</vt:lpstr>
      <vt:lpstr>Calibri</vt:lpstr>
      <vt:lpstr>Arial Black</vt:lpstr>
      <vt:lpstr>Archivo Black</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 Sharing Demand Prediction.ppt</dc:title>
  <dc:creator>Mrudula Madhavan</dc:creator>
  <cp:lastModifiedBy>Mrudula Madhavan</cp:lastModifiedBy>
  <cp:revision>39</cp:revision>
  <dcterms:created xsi:type="dcterms:W3CDTF">2006-08-16T00:00:00Z</dcterms:created>
  <dcterms:modified xsi:type="dcterms:W3CDTF">2024-02-01T14:05:49Z</dcterms:modified>
  <dc:identifier>DAF6lD9Zl5U</dc:identifier>
</cp:coreProperties>
</file>